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71" r:id="rId10"/>
    <p:sldId id="272" r:id="rId11"/>
    <p:sldId id="273" r:id="rId12"/>
    <p:sldId id="275" r:id="rId13"/>
    <p:sldId id="276" r:id="rId14"/>
  </p:sldIdLst>
  <p:sldSz cx="14630400" cy="8229600"/>
  <p:notesSz cx="8229600" cy="14630400"/>
  <p:embeddedFontLst>
    <p:embeddedFont>
      <p:font typeface="Open Sans ExtraBold" panose="020B0906030804020204" pitchFamily="34" charset="0"/>
      <p:bold r:id="rId16"/>
      <p:italic r:id="rId17"/>
      <p:boldItalic r:id="rId18"/>
    </p:embeddedFont>
    <p:embeddedFont>
      <p:font typeface="Open Sans Light" panose="020B030603050402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37F425-365A-5C34-7318-806A518F6DC8}" name="Tarabochia, Christopher" initials="CT" userId="S::CMC096@mt.gov::6112fe29-fc23-48d0-94d3-2ab478a3730c" providerId="AD"/>
  <p188:author id="{10D9D253-2026-87AD-DE0C-42F6CF25BD8A}" name="Stapp, Jennie" initials="JS" userId="S::CW5722@mt.gov::d9fb883a-8d4b-49da-8b5c-8af93e1a590d" providerId="AD"/>
  <p188:author id="{8A0F715A-F69B-CCD7-865F-0607F9926C9F}" name="Stapp, Jennie" initials="SJ" userId="S::cw5722@mt.gov::d9fb883a-8d4b-49da-8b5c-8af93e1a590d" providerId="AD"/>
  <p188:author id="{A823429A-945C-F266-70DF-9F73A4C24274}" name="Tarabochia, Christopher" initials="TC" userId="S::cmc096@mt.gov::6112fe29-fc23-48d0-94d3-2ab478a3730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88" d="100"/>
          <a:sy n="88" d="100"/>
        </p:scale>
        <p:origin x="7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6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en-US"/>
          </a:p>
        </p:txBody>
      </p:sp>
      <p:sp>
        <p:nvSpPr>
          <p:cNvPr id="3" name="Shape 1"/>
          <p:cNvSpPr/>
          <p:nvPr/>
        </p:nvSpPr>
        <p:spPr>
          <a:xfrm>
            <a:off x="0" y="0"/>
            <a:ext cx="14630400" cy="8229600"/>
          </a:xfrm>
          <a:prstGeom prst="rect">
            <a:avLst/>
          </a:prstGeom>
          <a:solidFill>
            <a:srgbClr val="FFFCFA"/>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www.ala.org/acrl/standards/ai"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hyperlink" Target="https://lib.montana.edu/responsible-ai" TargetMode="External"/><Relationship Id="rId5" Type="http://schemas.openxmlformats.org/officeDocument/2006/relationships/hyperlink" Target="https://lib.montana.edu/about/whats-happening/ai.html" TargetMode="External"/><Relationship Id="rId4" Type="http://schemas.openxmlformats.org/officeDocument/2006/relationships/hyperlink" Target="https://www.ctg.albany.edu/media/pubs/pdfs/IMLS_Best_Practices_Repor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32340"/>
            <a:ext cx="7556421" cy="1417558"/>
          </a:xfrm>
          <a:prstGeom prst="rect">
            <a:avLst/>
          </a:prstGeom>
          <a:noFill/>
          <a:ln/>
        </p:spPr>
        <p:txBody>
          <a:bodyPr wrap="square" lIns="0" tIns="0" rIns="0" bIns="0" rtlCol="0" anchor="t"/>
          <a:lstStyle/>
          <a:p>
            <a:pPr marL="0" indent="0" algn="l">
              <a:lnSpc>
                <a:spcPts val="5550"/>
              </a:lnSpc>
              <a:buNone/>
            </a:pPr>
            <a:r>
              <a:rPr lang="en-US" sz="4450" b="1">
                <a:solidFill>
                  <a:srgbClr val="443728"/>
                </a:solidFill>
                <a:latin typeface="Crimson Pro Bold" pitchFamily="34" charset="0"/>
                <a:ea typeface="Crimson Pro Bold" pitchFamily="34" charset="-122"/>
                <a:cs typeface="Crimson Pro Bold" pitchFamily="34" charset="-120"/>
              </a:rPr>
              <a:t>Libraries as Montana's AI Enablement Infrastructure</a:t>
            </a:r>
            <a:endParaRPr lang="en-US" sz="4450"/>
          </a:p>
        </p:txBody>
      </p:sp>
      <p:sp>
        <p:nvSpPr>
          <p:cNvPr id="4" name="Text 1"/>
          <p:cNvSpPr/>
          <p:nvPr/>
        </p:nvSpPr>
        <p:spPr>
          <a:xfrm>
            <a:off x="793790" y="4290060"/>
            <a:ext cx="7556421" cy="725805"/>
          </a:xfrm>
          <a:prstGeom prst="rect">
            <a:avLst/>
          </a:prstGeom>
          <a:noFill/>
          <a:ln/>
        </p:spPr>
        <p:txBody>
          <a:bodyPr wrap="square" lIns="0" tIns="0" rIns="0" bIns="0" rtlCol="0" anchor="t"/>
          <a:lstStyle/>
          <a:p>
            <a:pPr marL="0" indent="0" algn="l">
              <a:lnSpc>
                <a:spcPts val="2850"/>
              </a:lnSpc>
              <a:buNone/>
            </a:pPr>
            <a:r>
              <a:rPr lang="en-US" sz="1750" b="1">
                <a:solidFill>
                  <a:srgbClr val="443728"/>
                </a:solidFill>
                <a:latin typeface="Open Sans ExtraBold" pitchFamily="34" charset="0"/>
                <a:ea typeface="Open Sans ExtraBold" pitchFamily="34" charset="-122"/>
                <a:cs typeface="Open Sans ExtraBold" pitchFamily="34" charset="-120"/>
              </a:rPr>
              <a:t>Chris Tarabochia</a:t>
            </a:r>
          </a:p>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Chief AI Officer, State of Montana</a:t>
            </a:r>
            <a:endParaRPr lang="en-US" sz="1750"/>
          </a:p>
        </p:txBody>
      </p:sp>
      <p:sp>
        <p:nvSpPr>
          <p:cNvPr id="5" name="Shape 2"/>
          <p:cNvSpPr/>
          <p:nvPr/>
        </p:nvSpPr>
        <p:spPr>
          <a:xfrm>
            <a:off x="793790" y="5271016"/>
            <a:ext cx="2289691" cy="426244"/>
          </a:xfrm>
          <a:prstGeom prst="roundRect">
            <a:avLst>
              <a:gd name="adj" fmla="val 17880"/>
            </a:avLst>
          </a:prstGeom>
          <a:solidFill>
            <a:srgbClr val="EBE2E0"/>
          </a:solidFill>
          <a:ln/>
        </p:spPr>
        <p:txBody>
          <a:bodyPr/>
          <a:lstStyle/>
          <a:p>
            <a:endParaRPr lang="en-US"/>
          </a:p>
        </p:txBody>
      </p:sp>
      <p:sp>
        <p:nvSpPr>
          <p:cNvPr id="6" name="Text 3"/>
          <p:cNvSpPr/>
          <p:nvPr/>
        </p:nvSpPr>
        <p:spPr>
          <a:xfrm>
            <a:off x="929878" y="5339001"/>
            <a:ext cx="2017514" cy="290274"/>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Light" pitchFamily="34" charset="0"/>
                <a:ea typeface="Open Sans Light" pitchFamily="34" charset="-122"/>
                <a:cs typeface="Open Sans Light" pitchFamily="34" charset="-120"/>
              </a:rPr>
              <a:t>STRATEGIC LEADERSHIP</a:t>
            </a:r>
            <a:endParaRPr lang="en-US" sz="1400"/>
          </a:p>
        </p:txBody>
      </p:sp>
      <p:sp>
        <p:nvSpPr>
          <p:cNvPr id="7" name="Shape 4"/>
          <p:cNvSpPr/>
          <p:nvPr/>
        </p:nvSpPr>
        <p:spPr>
          <a:xfrm>
            <a:off x="3196828" y="5271016"/>
            <a:ext cx="2596396" cy="426244"/>
          </a:xfrm>
          <a:prstGeom prst="roundRect">
            <a:avLst>
              <a:gd name="adj" fmla="val 17880"/>
            </a:avLst>
          </a:prstGeom>
          <a:solidFill>
            <a:srgbClr val="EBE2E0"/>
          </a:solidFill>
          <a:ln/>
        </p:spPr>
        <p:txBody>
          <a:bodyPr/>
          <a:lstStyle/>
          <a:p>
            <a:endParaRPr lang="en-US"/>
          </a:p>
        </p:txBody>
      </p:sp>
      <p:sp>
        <p:nvSpPr>
          <p:cNvPr id="8" name="Text 5"/>
          <p:cNvSpPr/>
          <p:nvPr/>
        </p:nvSpPr>
        <p:spPr>
          <a:xfrm>
            <a:off x="3332917" y="5339001"/>
            <a:ext cx="2324219" cy="290274"/>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Light" pitchFamily="34" charset="0"/>
                <a:ea typeface="Open Sans Light" pitchFamily="34" charset="-122"/>
                <a:cs typeface="Open Sans Light" pitchFamily="34" charset="-120"/>
              </a:rPr>
              <a:t>RESPONSIBLE INNOVATION</a:t>
            </a:r>
            <a:endParaRPr lang="en-US" sz="1400"/>
          </a:p>
        </p:txBody>
      </p:sp>
      <p:sp>
        <p:nvSpPr>
          <p:cNvPr id="9" name="Shape 6"/>
          <p:cNvSpPr/>
          <p:nvPr/>
        </p:nvSpPr>
        <p:spPr>
          <a:xfrm>
            <a:off x="6043050" y="5271015"/>
            <a:ext cx="2091231" cy="426244"/>
          </a:xfrm>
          <a:prstGeom prst="roundRect">
            <a:avLst>
              <a:gd name="adj" fmla="val 17880"/>
            </a:avLst>
          </a:prstGeom>
          <a:solidFill>
            <a:srgbClr val="EBE2E0"/>
          </a:solidFill>
          <a:ln/>
        </p:spPr>
        <p:txBody>
          <a:bodyPr/>
          <a:lstStyle/>
          <a:p>
            <a:endParaRPr lang="en-US"/>
          </a:p>
        </p:txBody>
      </p:sp>
      <p:sp>
        <p:nvSpPr>
          <p:cNvPr id="10" name="Text 7"/>
          <p:cNvSpPr/>
          <p:nvPr/>
        </p:nvSpPr>
        <p:spPr>
          <a:xfrm>
            <a:off x="6124547" y="5339002"/>
            <a:ext cx="2092010" cy="426750"/>
          </a:xfrm>
          <a:prstGeom prst="rect">
            <a:avLst/>
          </a:prstGeom>
          <a:noFill/>
          <a:ln/>
        </p:spPr>
        <p:txBody>
          <a:bodyPr wrap="none" lIns="0" tIns="0" rIns="0" bIns="0" rtlCol="0" anchor="t"/>
          <a:lstStyle/>
          <a:p>
            <a:pPr>
              <a:lnSpc>
                <a:spcPts val="2250"/>
              </a:lnSpc>
            </a:pPr>
            <a:r>
              <a:rPr lang="en-US" sz="1400">
                <a:solidFill>
                  <a:srgbClr val="443728"/>
                </a:solidFill>
                <a:latin typeface="Open Sans Light"/>
                <a:ea typeface="Open Sans Light"/>
                <a:cs typeface="Open Sans Light"/>
              </a:rPr>
              <a:t> ACCESS FOR EVERYONE</a:t>
            </a:r>
            <a:endParaRPr lang="en-US" sz="1400">
              <a:latin typeface="Open Sans Light"/>
              <a:ea typeface="Open Sans Light"/>
              <a:cs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674132"/>
            <a:ext cx="10504289" cy="566976"/>
          </a:xfrm>
          <a:prstGeom prst="rect">
            <a:avLst/>
          </a:prstGeom>
          <a:noFill/>
          <a:ln/>
        </p:spPr>
        <p:txBody>
          <a:bodyPr wrap="none" lIns="0" tIns="0" rIns="0" bIns="0" rtlCol="0" anchor="t"/>
          <a:lstStyle/>
          <a:p>
            <a:pPr marL="0" indent="0" algn="l">
              <a:lnSpc>
                <a:spcPts val="4450"/>
              </a:lnSpc>
              <a:buNone/>
            </a:pPr>
            <a:r>
              <a:rPr lang="en-US" sz="3550" b="1" dirty="0">
                <a:solidFill>
                  <a:srgbClr val="443728"/>
                </a:solidFill>
                <a:latin typeface="Crimson Pro Bold" pitchFamily="34" charset="0"/>
                <a:ea typeface="Crimson Pro Bold" pitchFamily="34" charset="-122"/>
                <a:cs typeface="Crimson Pro Bold" pitchFamily="34" charset="-120"/>
              </a:rPr>
              <a:t>Supporting Library AI Enablement</a:t>
            </a:r>
            <a:endParaRPr lang="en-US" sz="3550" dirty="0"/>
          </a:p>
        </p:txBody>
      </p:sp>
      <p:sp>
        <p:nvSpPr>
          <p:cNvPr id="3" name="Shape 1"/>
          <p:cNvSpPr/>
          <p:nvPr/>
        </p:nvSpPr>
        <p:spPr>
          <a:xfrm>
            <a:off x="793790" y="1531382"/>
            <a:ext cx="725805" cy="1088708"/>
          </a:xfrm>
          <a:prstGeom prst="roundRect">
            <a:avLst>
              <a:gd name="adj" fmla="val 360021"/>
            </a:avLst>
          </a:prstGeom>
          <a:solidFill>
            <a:srgbClr val="EBE2E0"/>
          </a:solidFill>
          <a:ln w="7620">
            <a:solidFill>
              <a:srgbClr val="D1C8C6"/>
            </a:solidFill>
            <a:prstDash val="solid"/>
          </a:ln>
        </p:spPr>
        <p:txBody>
          <a:bodyPr/>
          <a:lstStyle/>
          <a:p>
            <a:endParaRPr lang="en-US"/>
          </a:p>
        </p:txBody>
      </p:sp>
      <p:sp>
        <p:nvSpPr>
          <p:cNvPr id="4" name="Text 2"/>
          <p:cNvSpPr/>
          <p:nvPr/>
        </p:nvSpPr>
        <p:spPr>
          <a:xfrm>
            <a:off x="1020604" y="1905595"/>
            <a:ext cx="272177" cy="340162"/>
          </a:xfrm>
          <a:prstGeom prst="rect">
            <a:avLst/>
          </a:prstGeom>
          <a:noFill/>
          <a:ln/>
        </p:spPr>
        <p:txBody>
          <a:bodyPr wrap="none" lIns="0" tIns="0" rIns="0" bIns="0" rtlCol="0" anchor="t"/>
          <a:lstStyle/>
          <a:p>
            <a:pPr marL="0" indent="0" algn="l">
              <a:lnSpc>
                <a:spcPts val="2100"/>
              </a:lnSpc>
              <a:buNone/>
            </a:pPr>
            <a:r>
              <a:rPr lang="en-US" sz="2100" b="1">
                <a:solidFill>
                  <a:srgbClr val="443728"/>
                </a:solidFill>
                <a:latin typeface="Crimson Pro Bold" pitchFamily="34" charset="0"/>
                <a:ea typeface="Crimson Pro Bold" pitchFamily="34" charset="-122"/>
                <a:cs typeface="Crimson Pro Bold" pitchFamily="34" charset="-120"/>
              </a:rPr>
              <a:t>1</a:t>
            </a:r>
            <a:endParaRPr lang="en-US" sz="2100"/>
          </a:p>
        </p:txBody>
      </p:sp>
      <p:sp>
        <p:nvSpPr>
          <p:cNvPr id="5" name="Text 3"/>
          <p:cNvSpPr/>
          <p:nvPr/>
        </p:nvSpPr>
        <p:spPr>
          <a:xfrm>
            <a:off x="1664732" y="1712833"/>
            <a:ext cx="2268260" cy="283488"/>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Strategic Direction</a:t>
            </a:r>
            <a:endParaRPr lang="en-US" sz="1750"/>
          </a:p>
        </p:txBody>
      </p:sp>
      <p:sp>
        <p:nvSpPr>
          <p:cNvPr id="6" name="Text 4"/>
          <p:cNvSpPr/>
          <p:nvPr/>
        </p:nvSpPr>
        <p:spPr>
          <a:xfrm>
            <a:off x="1664732" y="2083356"/>
            <a:ext cx="12171878" cy="261223"/>
          </a:xfrm>
          <a:prstGeom prst="rect">
            <a:avLst/>
          </a:prstGeom>
          <a:noFill/>
          <a:ln/>
        </p:spPr>
        <p:txBody>
          <a:bodyPr wrap="none" lIns="0" tIns="0" rIns="0" bIns="0" rtlCol="0" anchor="t"/>
          <a:lstStyle/>
          <a:p>
            <a:pPr marL="0" indent="0" algn="l">
              <a:lnSpc>
                <a:spcPts val="2050"/>
              </a:lnSpc>
              <a:buNone/>
            </a:pPr>
            <a:r>
              <a:rPr lang="en-US" sz="1400">
                <a:solidFill>
                  <a:srgbClr val="443728"/>
                </a:solidFill>
                <a:latin typeface="Open Sans Light" pitchFamily="34" charset="0"/>
                <a:ea typeface="Open Sans Light" pitchFamily="34" charset="-122"/>
                <a:cs typeface="Open Sans Light" pitchFamily="34" charset="-120"/>
              </a:rPr>
              <a:t>Endorse libraries as essential AI enablement infrastructure. Prioritize AI literacy in library mission. Support integration with statewide AI strategy.</a:t>
            </a:r>
            <a:endParaRPr lang="en-US" sz="1400"/>
          </a:p>
        </p:txBody>
      </p:sp>
      <p:sp>
        <p:nvSpPr>
          <p:cNvPr id="7" name="Shape 5"/>
          <p:cNvSpPr/>
          <p:nvPr/>
        </p:nvSpPr>
        <p:spPr>
          <a:xfrm>
            <a:off x="793790" y="2765227"/>
            <a:ext cx="725805" cy="1088708"/>
          </a:xfrm>
          <a:prstGeom prst="roundRect">
            <a:avLst>
              <a:gd name="adj" fmla="val 360021"/>
            </a:avLst>
          </a:prstGeom>
          <a:solidFill>
            <a:srgbClr val="EBE2E0"/>
          </a:solidFill>
          <a:ln w="7620">
            <a:solidFill>
              <a:srgbClr val="D1C8C6"/>
            </a:solidFill>
            <a:prstDash val="solid"/>
          </a:ln>
        </p:spPr>
        <p:txBody>
          <a:bodyPr/>
          <a:lstStyle/>
          <a:p>
            <a:endParaRPr lang="en-US"/>
          </a:p>
        </p:txBody>
      </p:sp>
      <p:sp>
        <p:nvSpPr>
          <p:cNvPr id="8" name="Text 6"/>
          <p:cNvSpPr/>
          <p:nvPr/>
        </p:nvSpPr>
        <p:spPr>
          <a:xfrm>
            <a:off x="1020604" y="3139440"/>
            <a:ext cx="272177" cy="340162"/>
          </a:xfrm>
          <a:prstGeom prst="rect">
            <a:avLst/>
          </a:prstGeom>
          <a:noFill/>
          <a:ln/>
        </p:spPr>
        <p:txBody>
          <a:bodyPr wrap="none" lIns="0" tIns="0" rIns="0" bIns="0" rtlCol="0" anchor="t"/>
          <a:lstStyle/>
          <a:p>
            <a:pPr marL="0" indent="0" algn="l">
              <a:lnSpc>
                <a:spcPts val="2100"/>
              </a:lnSpc>
              <a:buNone/>
            </a:pPr>
            <a:r>
              <a:rPr lang="en-US" sz="2100" b="1">
                <a:solidFill>
                  <a:srgbClr val="443728"/>
                </a:solidFill>
                <a:latin typeface="Crimson Pro Bold" pitchFamily="34" charset="0"/>
                <a:ea typeface="Crimson Pro Bold" pitchFamily="34" charset="-122"/>
                <a:cs typeface="Crimson Pro Bold" pitchFamily="34" charset="-120"/>
              </a:rPr>
              <a:t>2</a:t>
            </a:r>
            <a:endParaRPr lang="en-US" sz="2100"/>
          </a:p>
        </p:txBody>
      </p:sp>
      <p:sp>
        <p:nvSpPr>
          <p:cNvPr id="9" name="Text 7"/>
          <p:cNvSpPr/>
          <p:nvPr/>
        </p:nvSpPr>
        <p:spPr>
          <a:xfrm>
            <a:off x="1664732" y="2946678"/>
            <a:ext cx="2268260" cy="283488"/>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Resource Allocation</a:t>
            </a:r>
            <a:endParaRPr lang="en-US" sz="1750"/>
          </a:p>
        </p:txBody>
      </p:sp>
      <p:sp>
        <p:nvSpPr>
          <p:cNvPr id="10" name="Text 8"/>
          <p:cNvSpPr/>
          <p:nvPr/>
        </p:nvSpPr>
        <p:spPr>
          <a:xfrm>
            <a:off x="1664732" y="3317200"/>
            <a:ext cx="12171878" cy="261223"/>
          </a:xfrm>
          <a:prstGeom prst="rect">
            <a:avLst/>
          </a:prstGeom>
          <a:noFill/>
          <a:ln/>
        </p:spPr>
        <p:txBody>
          <a:bodyPr wrap="none" lIns="0" tIns="0" rIns="0" bIns="0" rtlCol="0" anchor="t"/>
          <a:lstStyle/>
          <a:p>
            <a:pPr marL="0" indent="0" algn="l">
              <a:lnSpc>
                <a:spcPts val="2050"/>
              </a:lnSpc>
              <a:buNone/>
            </a:pPr>
            <a:r>
              <a:rPr lang="en-US" sz="1400">
                <a:solidFill>
                  <a:srgbClr val="443728"/>
                </a:solidFill>
                <a:latin typeface="Open Sans Light" pitchFamily="34" charset="0"/>
                <a:ea typeface="Open Sans Light" pitchFamily="34" charset="-122"/>
                <a:cs typeface="Open Sans Light" pitchFamily="34" charset="-120"/>
              </a:rPr>
              <a:t>Support funding for AI enablement programs. Invest in library staff AI training. Provide resources for AI tools and infrastructure.</a:t>
            </a:r>
            <a:endParaRPr lang="en-US" sz="1400"/>
          </a:p>
        </p:txBody>
      </p:sp>
      <p:sp>
        <p:nvSpPr>
          <p:cNvPr id="11" name="Shape 9"/>
          <p:cNvSpPr/>
          <p:nvPr/>
        </p:nvSpPr>
        <p:spPr>
          <a:xfrm>
            <a:off x="793790" y="3999071"/>
            <a:ext cx="725805" cy="1088708"/>
          </a:xfrm>
          <a:prstGeom prst="roundRect">
            <a:avLst>
              <a:gd name="adj" fmla="val 360021"/>
            </a:avLst>
          </a:prstGeom>
          <a:solidFill>
            <a:srgbClr val="EBE2E0"/>
          </a:solidFill>
          <a:ln w="7620">
            <a:solidFill>
              <a:srgbClr val="D1C8C6"/>
            </a:solidFill>
            <a:prstDash val="solid"/>
          </a:ln>
        </p:spPr>
        <p:txBody>
          <a:bodyPr/>
          <a:lstStyle/>
          <a:p>
            <a:endParaRPr lang="en-US"/>
          </a:p>
        </p:txBody>
      </p:sp>
      <p:sp>
        <p:nvSpPr>
          <p:cNvPr id="12" name="Text 10"/>
          <p:cNvSpPr/>
          <p:nvPr/>
        </p:nvSpPr>
        <p:spPr>
          <a:xfrm>
            <a:off x="1020604" y="4373285"/>
            <a:ext cx="272177" cy="340162"/>
          </a:xfrm>
          <a:prstGeom prst="rect">
            <a:avLst/>
          </a:prstGeom>
          <a:noFill/>
          <a:ln/>
        </p:spPr>
        <p:txBody>
          <a:bodyPr wrap="none" lIns="0" tIns="0" rIns="0" bIns="0" rtlCol="0" anchor="t"/>
          <a:lstStyle/>
          <a:p>
            <a:pPr marL="0" indent="0" algn="l">
              <a:lnSpc>
                <a:spcPts val="2100"/>
              </a:lnSpc>
              <a:buNone/>
            </a:pPr>
            <a:r>
              <a:rPr lang="en-US" sz="2100" b="1">
                <a:solidFill>
                  <a:srgbClr val="443728"/>
                </a:solidFill>
                <a:latin typeface="Crimson Pro Bold" pitchFamily="34" charset="0"/>
                <a:ea typeface="Crimson Pro Bold" pitchFamily="34" charset="-122"/>
                <a:cs typeface="Crimson Pro Bold" pitchFamily="34" charset="-120"/>
              </a:rPr>
              <a:t>3</a:t>
            </a:r>
            <a:endParaRPr lang="en-US" sz="2100"/>
          </a:p>
        </p:txBody>
      </p:sp>
      <p:sp>
        <p:nvSpPr>
          <p:cNvPr id="13" name="Text 11"/>
          <p:cNvSpPr/>
          <p:nvPr/>
        </p:nvSpPr>
        <p:spPr>
          <a:xfrm>
            <a:off x="1664732" y="4180523"/>
            <a:ext cx="2293739" cy="283488"/>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Partnership Facilitation</a:t>
            </a:r>
            <a:endParaRPr lang="en-US" sz="1750"/>
          </a:p>
        </p:txBody>
      </p:sp>
      <p:sp>
        <p:nvSpPr>
          <p:cNvPr id="14" name="Text 12"/>
          <p:cNvSpPr/>
          <p:nvPr/>
        </p:nvSpPr>
        <p:spPr>
          <a:xfrm>
            <a:off x="1664732" y="4551045"/>
            <a:ext cx="12171878" cy="261223"/>
          </a:xfrm>
          <a:prstGeom prst="rect">
            <a:avLst/>
          </a:prstGeom>
          <a:noFill/>
          <a:ln/>
        </p:spPr>
        <p:txBody>
          <a:bodyPr wrap="none" lIns="0" tIns="0" rIns="0" bIns="0" rtlCol="0" anchor="t"/>
          <a:lstStyle/>
          <a:p>
            <a:pPr marL="0" indent="0" algn="l">
              <a:lnSpc>
                <a:spcPts val="2050"/>
              </a:lnSpc>
              <a:buNone/>
            </a:pPr>
            <a:r>
              <a:rPr lang="en-US" sz="1400">
                <a:solidFill>
                  <a:srgbClr val="443728"/>
                </a:solidFill>
                <a:latin typeface="Open Sans Light" pitchFamily="34" charset="0"/>
                <a:ea typeface="Open Sans Light" pitchFamily="34" charset="-122"/>
                <a:cs typeface="Open Sans Light" pitchFamily="34" charset="-120"/>
              </a:rPr>
              <a:t>Connect libraries with state agency AI initiatives. Facilitate partnerships with universities and businesses. Support inter-library collaboration.</a:t>
            </a:r>
            <a:endParaRPr lang="en-US" sz="1400"/>
          </a:p>
        </p:txBody>
      </p:sp>
      <p:sp>
        <p:nvSpPr>
          <p:cNvPr id="19" name="Shape 17"/>
          <p:cNvSpPr/>
          <p:nvPr/>
        </p:nvSpPr>
        <p:spPr>
          <a:xfrm>
            <a:off x="793790" y="5240536"/>
            <a:ext cx="725805" cy="1088708"/>
          </a:xfrm>
          <a:prstGeom prst="roundRect">
            <a:avLst>
              <a:gd name="adj" fmla="val 360021"/>
            </a:avLst>
          </a:prstGeom>
          <a:solidFill>
            <a:srgbClr val="EBE2E0"/>
          </a:solidFill>
          <a:ln w="7620">
            <a:solidFill>
              <a:srgbClr val="D1C8C6"/>
            </a:solidFill>
            <a:prstDash val="solid"/>
          </a:ln>
        </p:spPr>
        <p:txBody>
          <a:bodyPr/>
          <a:lstStyle/>
          <a:p>
            <a:endParaRPr lang="en-US"/>
          </a:p>
        </p:txBody>
      </p:sp>
      <p:sp>
        <p:nvSpPr>
          <p:cNvPr id="20" name="Text 18"/>
          <p:cNvSpPr/>
          <p:nvPr/>
        </p:nvSpPr>
        <p:spPr>
          <a:xfrm>
            <a:off x="1020604" y="5614749"/>
            <a:ext cx="272177" cy="340162"/>
          </a:xfrm>
          <a:prstGeom prst="rect">
            <a:avLst/>
          </a:prstGeom>
          <a:noFill/>
          <a:ln/>
        </p:spPr>
        <p:txBody>
          <a:bodyPr wrap="none" lIns="0" tIns="0" rIns="0" bIns="0" rtlCol="0" anchor="t"/>
          <a:lstStyle/>
          <a:p>
            <a:pPr marL="0" indent="0" algn="l">
              <a:lnSpc>
                <a:spcPts val="2100"/>
              </a:lnSpc>
              <a:buNone/>
            </a:pPr>
            <a:r>
              <a:rPr lang="en-US" sz="2100" b="1" dirty="0">
                <a:solidFill>
                  <a:srgbClr val="443728"/>
                </a:solidFill>
                <a:latin typeface="Crimson Pro Bold" pitchFamily="34" charset="0"/>
                <a:ea typeface="Crimson Pro Bold" pitchFamily="34" charset="-122"/>
              </a:rPr>
              <a:t>4</a:t>
            </a:r>
            <a:endParaRPr lang="en-US" sz="2100" dirty="0"/>
          </a:p>
        </p:txBody>
      </p:sp>
      <p:sp>
        <p:nvSpPr>
          <p:cNvPr id="21" name="Text 19"/>
          <p:cNvSpPr/>
          <p:nvPr/>
        </p:nvSpPr>
        <p:spPr>
          <a:xfrm>
            <a:off x="1664732" y="5421987"/>
            <a:ext cx="2268260" cy="283488"/>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Advocacy</a:t>
            </a:r>
            <a:endParaRPr lang="en-US" sz="1750"/>
          </a:p>
        </p:txBody>
      </p:sp>
      <p:sp>
        <p:nvSpPr>
          <p:cNvPr id="22" name="Text 20"/>
          <p:cNvSpPr/>
          <p:nvPr/>
        </p:nvSpPr>
        <p:spPr>
          <a:xfrm>
            <a:off x="1664732" y="5792509"/>
            <a:ext cx="12171878" cy="261223"/>
          </a:xfrm>
          <a:prstGeom prst="rect">
            <a:avLst/>
          </a:prstGeom>
          <a:noFill/>
          <a:ln/>
        </p:spPr>
        <p:txBody>
          <a:bodyPr wrap="none" lIns="0" tIns="0" rIns="0" bIns="0" rtlCol="0" anchor="t"/>
          <a:lstStyle/>
          <a:p>
            <a:pPr marL="0" indent="0" algn="l">
              <a:lnSpc>
                <a:spcPts val="2050"/>
              </a:lnSpc>
              <a:buNone/>
            </a:pPr>
            <a:r>
              <a:rPr lang="en-US" sz="1400">
                <a:solidFill>
                  <a:srgbClr val="443728"/>
                </a:solidFill>
                <a:latin typeface="Open Sans Light" pitchFamily="34" charset="0"/>
                <a:ea typeface="Open Sans Light" pitchFamily="34" charset="-122"/>
                <a:cs typeface="Open Sans Light" pitchFamily="34" charset="-120"/>
              </a:rPr>
              <a:t>Advocate for library AI enablement at state level. Communicate library value in AI transformation. Build support for sustainable funding.</a:t>
            </a:r>
            <a:endParaRPr lang="en-U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045964"/>
            <a:ext cx="10761464" cy="708779"/>
          </a:xfrm>
          <a:prstGeom prst="rect">
            <a:avLst/>
          </a:prstGeom>
          <a:noFill/>
          <a:ln/>
        </p:spPr>
        <p:txBody>
          <a:bodyPr wrap="none" lIns="0" tIns="0" rIns="0" bIns="0" rtlCol="0" anchor="t"/>
          <a:lstStyle/>
          <a:p>
            <a:pPr marL="0" indent="0" algn="l">
              <a:lnSpc>
                <a:spcPts val="5550"/>
              </a:lnSpc>
              <a:buNone/>
            </a:pPr>
            <a:r>
              <a:rPr lang="en-US" sz="4450" b="1">
                <a:solidFill>
                  <a:srgbClr val="443728"/>
                </a:solidFill>
                <a:latin typeface="Crimson Pro Bold" pitchFamily="34" charset="0"/>
                <a:ea typeface="Crimson Pro Bold" pitchFamily="34" charset="-122"/>
                <a:cs typeface="Crimson Pro Bold" pitchFamily="34" charset="-120"/>
              </a:rPr>
              <a:t>Resource Needs &amp; Partnership Opportunities</a:t>
            </a:r>
            <a:endParaRPr lang="en-US" sz="4450"/>
          </a:p>
        </p:txBody>
      </p:sp>
      <p:sp>
        <p:nvSpPr>
          <p:cNvPr id="3" name="Text 1"/>
          <p:cNvSpPr/>
          <p:nvPr/>
        </p:nvSpPr>
        <p:spPr>
          <a:xfrm>
            <a:off x="793790" y="2321719"/>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Budget &amp; Resources</a:t>
            </a:r>
            <a:endParaRPr lang="en-US" sz="2200"/>
          </a:p>
        </p:txBody>
      </p:sp>
      <p:sp>
        <p:nvSpPr>
          <p:cNvPr id="4" name="Text 2"/>
          <p:cNvSpPr/>
          <p:nvPr/>
        </p:nvSpPr>
        <p:spPr>
          <a:xfrm>
            <a:off x="793790" y="2902863"/>
            <a:ext cx="6244709" cy="1814623"/>
          </a:xfrm>
          <a:prstGeom prst="rect">
            <a:avLst/>
          </a:prstGeom>
          <a:noFill/>
          <a:ln/>
        </p:spPr>
        <p:txBody>
          <a:bodyPr wrap="square" lIns="0" tIns="0" rIns="0" bIns="0" rtlCol="0" anchor="t"/>
          <a:lstStyle/>
          <a:p>
            <a:pPr marL="342900" indent="-342900" algn="l">
              <a:lnSpc>
                <a:spcPts val="2850"/>
              </a:lnSpc>
              <a:buSzPct val="100000"/>
              <a:buChar char="•"/>
            </a:pPr>
            <a:r>
              <a:rPr lang="en-US" sz="1750">
                <a:solidFill>
                  <a:srgbClr val="443728"/>
                </a:solidFill>
                <a:latin typeface="Open Sans Light" pitchFamily="34" charset="0"/>
                <a:ea typeface="Open Sans Light" pitchFamily="34" charset="-122"/>
                <a:cs typeface="Open Sans Light" pitchFamily="34" charset="-120"/>
              </a:rPr>
              <a:t>Library staff AI training and professional development</a:t>
            </a:r>
            <a:endParaRPr lang="en-US" sz="1750"/>
          </a:p>
          <a:p>
            <a:pPr marL="342900" indent="-342900" algn="l">
              <a:lnSpc>
                <a:spcPts val="2850"/>
              </a:lnSpc>
              <a:buSzPct val="100000"/>
              <a:buChar char="•"/>
            </a:pPr>
            <a:r>
              <a:rPr lang="en-US" sz="1750">
                <a:solidFill>
                  <a:srgbClr val="443728"/>
                </a:solidFill>
                <a:latin typeface="Open Sans Light" pitchFamily="34" charset="0"/>
                <a:ea typeface="Open Sans Light" pitchFamily="34" charset="-122"/>
                <a:cs typeface="Open Sans Light" pitchFamily="34" charset="-120"/>
              </a:rPr>
              <a:t>AI tools and infrastructure for library programs</a:t>
            </a:r>
            <a:endParaRPr lang="en-US" sz="1750"/>
          </a:p>
          <a:p>
            <a:pPr marL="342900" indent="-342900" algn="l">
              <a:lnSpc>
                <a:spcPts val="2850"/>
              </a:lnSpc>
              <a:buSzPct val="100000"/>
              <a:buChar char="•"/>
            </a:pPr>
            <a:r>
              <a:rPr lang="en-US" sz="1750">
                <a:solidFill>
                  <a:srgbClr val="443728"/>
                </a:solidFill>
                <a:latin typeface="Open Sans Light" pitchFamily="34" charset="0"/>
                <a:ea typeface="Open Sans Light" pitchFamily="34" charset="-122"/>
                <a:cs typeface="Open Sans Light" pitchFamily="34" charset="-120"/>
              </a:rPr>
              <a:t>Funding for pilot programs and experimentation</a:t>
            </a:r>
            <a:endParaRPr lang="en-US" sz="1750"/>
          </a:p>
          <a:p>
            <a:pPr marL="342900" indent="-342900" algn="l">
              <a:lnSpc>
                <a:spcPts val="2850"/>
              </a:lnSpc>
              <a:buSzPct val="100000"/>
              <a:buChar char="•"/>
            </a:pPr>
            <a:r>
              <a:rPr lang="en-US" sz="1750">
                <a:solidFill>
                  <a:srgbClr val="443728"/>
                </a:solidFill>
                <a:latin typeface="Open Sans Light"/>
                <a:ea typeface="Open Sans Light"/>
                <a:cs typeface="Open Sans Light"/>
              </a:rPr>
              <a:t>Resources for community AI literacy programs</a:t>
            </a:r>
            <a:endParaRPr lang="en-US" sz="1750">
              <a:latin typeface="Open Sans Light"/>
              <a:ea typeface="Open Sans Light"/>
              <a:cs typeface="Open Sans Light"/>
            </a:endParaRPr>
          </a:p>
        </p:txBody>
      </p:sp>
      <p:sp>
        <p:nvSpPr>
          <p:cNvPr id="5" name="Text 3"/>
          <p:cNvSpPr/>
          <p:nvPr/>
        </p:nvSpPr>
        <p:spPr>
          <a:xfrm>
            <a:off x="7599521" y="2321719"/>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Partnerships Needed</a:t>
            </a:r>
            <a:endParaRPr lang="en-US" sz="2200"/>
          </a:p>
        </p:txBody>
      </p:sp>
      <p:sp>
        <p:nvSpPr>
          <p:cNvPr id="6" name="Text 4"/>
          <p:cNvSpPr/>
          <p:nvPr/>
        </p:nvSpPr>
        <p:spPr>
          <a:xfrm>
            <a:off x="7599521" y="2902863"/>
            <a:ext cx="6244709" cy="2903397"/>
          </a:xfrm>
          <a:prstGeom prst="rect">
            <a:avLst/>
          </a:prstGeom>
          <a:noFill/>
          <a:ln/>
        </p:spPr>
        <p:txBody>
          <a:bodyPr wrap="square" lIns="0" tIns="0" rIns="0" bIns="0" rtlCol="0" anchor="t"/>
          <a:lstStyle/>
          <a:p>
            <a:pPr marL="342900" indent="-342900" algn="l">
              <a:lnSpc>
                <a:spcPts val="2850"/>
              </a:lnSpc>
              <a:buSzPct val="100000"/>
              <a:buChar char="•"/>
            </a:pPr>
            <a:r>
              <a:rPr lang="en-US" sz="1750" b="1">
                <a:solidFill>
                  <a:srgbClr val="443728"/>
                </a:solidFill>
                <a:latin typeface="Open Sans ExtraBold" pitchFamily="34" charset="0"/>
                <a:ea typeface="Open Sans ExtraBold" pitchFamily="34" charset="-122"/>
                <a:cs typeface="Open Sans ExtraBold" pitchFamily="34" charset="-120"/>
              </a:rPr>
              <a:t>State Agencies:</a:t>
            </a:r>
            <a:r>
              <a:rPr lang="en-US" sz="1750">
                <a:solidFill>
                  <a:srgbClr val="443728"/>
                </a:solidFill>
                <a:latin typeface="Open Sans Light" pitchFamily="34" charset="0"/>
                <a:ea typeface="Open Sans Light" pitchFamily="34" charset="-122"/>
                <a:cs typeface="Open Sans Light" pitchFamily="34" charset="-120"/>
              </a:rPr>
              <a:t> Integration with HHS, education, and other AI initiatives</a:t>
            </a:r>
            <a:endParaRPr lang="en-US" sz="1750"/>
          </a:p>
          <a:p>
            <a:pPr marL="342900" indent="-342900" algn="l">
              <a:lnSpc>
                <a:spcPts val="2850"/>
              </a:lnSpc>
              <a:buSzPct val="100000"/>
              <a:buChar char="•"/>
            </a:pPr>
            <a:r>
              <a:rPr lang="en-US" sz="1750" b="1">
                <a:solidFill>
                  <a:srgbClr val="443728"/>
                </a:solidFill>
                <a:latin typeface="Open Sans ExtraBold" pitchFamily="34" charset="0"/>
                <a:ea typeface="Open Sans ExtraBold" pitchFamily="34" charset="-122"/>
                <a:cs typeface="Open Sans ExtraBold" pitchFamily="34" charset="-120"/>
              </a:rPr>
              <a:t>Universities:</a:t>
            </a:r>
            <a:r>
              <a:rPr lang="en-US" sz="1750">
                <a:solidFill>
                  <a:srgbClr val="443728"/>
                </a:solidFill>
                <a:latin typeface="Open Sans Light" pitchFamily="34" charset="0"/>
                <a:ea typeface="Open Sans Light" pitchFamily="34" charset="-122"/>
                <a:cs typeface="Open Sans Light" pitchFamily="34" charset="-120"/>
              </a:rPr>
              <a:t> Leverage MSU, UM, and other academic partnerships</a:t>
            </a:r>
            <a:endParaRPr lang="en-US" sz="1750"/>
          </a:p>
          <a:p>
            <a:pPr marL="342900" indent="-342900" algn="l">
              <a:lnSpc>
                <a:spcPts val="2850"/>
              </a:lnSpc>
              <a:buSzPct val="100000"/>
              <a:buChar char="•"/>
            </a:pPr>
            <a:r>
              <a:rPr lang="en-US" sz="1750" b="1">
                <a:solidFill>
                  <a:srgbClr val="443728"/>
                </a:solidFill>
                <a:latin typeface="Open Sans ExtraBold"/>
                <a:ea typeface="Open Sans ExtraBold"/>
                <a:cs typeface="Open Sans ExtraBold"/>
              </a:rPr>
              <a:t>Public Libraries:</a:t>
            </a:r>
            <a:r>
              <a:rPr lang="en-US" sz="1750">
                <a:solidFill>
                  <a:srgbClr val="443728"/>
                </a:solidFill>
                <a:latin typeface="Open Sans Light"/>
                <a:ea typeface="Open Sans Light"/>
                <a:cs typeface="Open Sans Light"/>
              </a:rPr>
              <a:t> Coordinate statewide library network</a:t>
            </a:r>
            <a:endParaRPr lang="en-US" sz="1750">
              <a:latin typeface="Open Sans Light"/>
              <a:ea typeface="Open Sans Light"/>
              <a:cs typeface="Open Sans Light"/>
            </a:endParaRPr>
          </a:p>
          <a:p>
            <a:pPr marL="342900" indent="-342900" algn="l">
              <a:lnSpc>
                <a:spcPts val="2850"/>
              </a:lnSpc>
              <a:buSzPct val="100000"/>
              <a:buChar char="•"/>
            </a:pPr>
            <a:r>
              <a:rPr lang="en-US" sz="1750" b="1">
                <a:solidFill>
                  <a:srgbClr val="443728"/>
                </a:solidFill>
                <a:latin typeface="Open Sans ExtraBold" pitchFamily="34" charset="0"/>
                <a:ea typeface="Open Sans ExtraBold" pitchFamily="34" charset="-122"/>
                <a:cs typeface="Open Sans ExtraBold" pitchFamily="34" charset="-120"/>
              </a:rPr>
              <a:t>Nonprofits:</a:t>
            </a:r>
            <a:r>
              <a:rPr lang="en-US" sz="1750">
                <a:solidFill>
                  <a:srgbClr val="443728"/>
                </a:solidFill>
                <a:latin typeface="Open Sans Light" pitchFamily="34" charset="0"/>
                <a:ea typeface="Open Sans Light" pitchFamily="34" charset="-122"/>
                <a:cs typeface="Open Sans Light" pitchFamily="34" charset="-120"/>
              </a:rPr>
              <a:t> Community partnerships and outreach</a:t>
            </a:r>
            <a:endParaRPr lang="en-US" sz="1750"/>
          </a:p>
        </p:txBody>
      </p:sp>
      <p:sp>
        <p:nvSpPr>
          <p:cNvPr id="7" name="Text 5"/>
          <p:cNvSpPr/>
          <p:nvPr/>
        </p:nvSpPr>
        <p:spPr>
          <a:xfrm>
            <a:off x="793790" y="5823634"/>
            <a:ext cx="13042821" cy="725805"/>
          </a:xfrm>
          <a:prstGeom prst="rect">
            <a:avLst/>
          </a:prstGeom>
          <a:noFill/>
          <a:ln/>
        </p:spPr>
        <p:txBody>
          <a:bodyPr wrap="square" lIns="0" tIns="0" rIns="0" bIns="0" rtlCol="0" anchor="t"/>
          <a:lstStyle/>
          <a:p>
            <a:pPr>
              <a:lnSpc>
                <a:spcPts val="2850"/>
              </a:lnSpc>
            </a:pPr>
            <a:r>
              <a:rPr lang="en-US" sz="1750" b="1" dirty="0">
                <a:solidFill>
                  <a:srgbClr val="443728"/>
                </a:solidFill>
                <a:latin typeface="Open Sans ExtraBold"/>
                <a:ea typeface="Open Sans ExtraBold"/>
                <a:cs typeface="Open Sans ExtraBold"/>
              </a:rPr>
              <a:t>The Foundation:</a:t>
            </a:r>
            <a:r>
              <a:rPr lang="en-US" sz="1750" dirty="0">
                <a:solidFill>
                  <a:srgbClr val="443728"/>
                </a:solidFill>
                <a:latin typeface="Open Sans Light"/>
                <a:ea typeface="Open Sans Light"/>
                <a:cs typeface="Open Sans Light"/>
              </a:rPr>
              <a:t> Montana libraries already have the skills, values, infrastructure, and deep commitment to collaboration and knowledge transfer. </a:t>
            </a:r>
            <a:endParaRPr lang="en-US" sz="1750" dirty="0">
              <a:latin typeface="Open Sans Light"/>
              <a:ea typeface="Open Sans Light"/>
              <a:cs typeface="Open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68906" y="827961"/>
            <a:ext cx="5218033" cy="652224"/>
          </a:xfrm>
          <a:prstGeom prst="rect">
            <a:avLst/>
          </a:prstGeom>
          <a:noFill/>
          <a:ln/>
        </p:spPr>
        <p:txBody>
          <a:bodyPr wrap="none" lIns="0" tIns="0" rIns="0" bIns="0" rtlCol="0" anchor="t"/>
          <a:lstStyle/>
          <a:p>
            <a:pPr marL="0" indent="0" algn="l">
              <a:lnSpc>
                <a:spcPts val="5100"/>
              </a:lnSpc>
              <a:buNone/>
            </a:pPr>
            <a:r>
              <a:rPr lang="en-US" sz="4100" b="1">
                <a:solidFill>
                  <a:srgbClr val="443728"/>
                </a:solidFill>
                <a:latin typeface="Crimson Pro Bold" pitchFamily="34" charset="0"/>
                <a:ea typeface="Crimson Pro Bold" pitchFamily="34" charset="-122"/>
                <a:cs typeface="Crimson Pro Bold" pitchFamily="34" charset="-120"/>
              </a:rPr>
              <a:t>The Invitation</a:t>
            </a:r>
            <a:endParaRPr lang="en-US" sz="4100"/>
          </a:p>
        </p:txBody>
      </p:sp>
      <p:sp>
        <p:nvSpPr>
          <p:cNvPr id="3" name="Text 1"/>
          <p:cNvSpPr/>
          <p:nvPr/>
        </p:nvSpPr>
        <p:spPr>
          <a:xfrm>
            <a:off x="1081921" y="2080260"/>
            <a:ext cx="12779573" cy="641033"/>
          </a:xfrm>
          <a:prstGeom prst="rect">
            <a:avLst/>
          </a:prstGeom>
          <a:noFill/>
          <a:ln/>
        </p:spPr>
        <p:txBody>
          <a:bodyPr wrap="square" lIns="0" tIns="0" rIns="0" bIns="0" rtlCol="0" anchor="t"/>
          <a:lstStyle/>
          <a:p>
            <a:pPr marL="0" indent="0" algn="l">
              <a:lnSpc>
                <a:spcPts val="2500"/>
              </a:lnSpc>
              <a:buNone/>
            </a:pPr>
            <a:r>
              <a:rPr lang="en-US" sz="1600" dirty="0">
                <a:solidFill>
                  <a:srgbClr val="443728"/>
                </a:solidFill>
                <a:latin typeface="Open Sans Light"/>
                <a:ea typeface="Open Sans Light"/>
                <a:cs typeface="Open Sans Light"/>
              </a:rPr>
              <a:t>Let's work together to position Montana's libraries as the essential infrastructure for AI enablement. This isn't just about technology; it's about ensuring AI serves all Montanans responsibly, and accessibly.</a:t>
            </a:r>
            <a:endParaRPr lang="en-US" sz="1600" dirty="0">
              <a:latin typeface="Open Sans Light"/>
              <a:ea typeface="Open Sans Light"/>
              <a:cs typeface="Open Sans Light"/>
            </a:endParaRPr>
          </a:p>
        </p:txBody>
      </p:sp>
      <p:sp>
        <p:nvSpPr>
          <p:cNvPr id="4" name="Shape 2"/>
          <p:cNvSpPr/>
          <p:nvPr/>
        </p:nvSpPr>
        <p:spPr>
          <a:xfrm>
            <a:off x="768906" y="1864281"/>
            <a:ext cx="22860" cy="1072991"/>
          </a:xfrm>
          <a:prstGeom prst="rect">
            <a:avLst/>
          </a:prstGeom>
          <a:solidFill>
            <a:srgbClr val="835E54"/>
          </a:solidFill>
          <a:ln/>
        </p:spPr>
        <p:txBody>
          <a:bodyPr/>
          <a:lstStyle/>
          <a:p>
            <a:endParaRPr lang="en-US"/>
          </a:p>
        </p:txBody>
      </p:sp>
      <p:sp>
        <p:nvSpPr>
          <p:cNvPr id="5" name="Text 3"/>
          <p:cNvSpPr/>
          <p:nvPr/>
        </p:nvSpPr>
        <p:spPr>
          <a:xfrm>
            <a:off x="768906" y="3225284"/>
            <a:ext cx="2609017" cy="325993"/>
          </a:xfrm>
          <a:prstGeom prst="rect">
            <a:avLst/>
          </a:prstGeom>
          <a:noFill/>
          <a:ln/>
        </p:spPr>
        <p:txBody>
          <a:bodyPr wrap="none" lIns="0" tIns="0" rIns="0" bIns="0" rtlCol="0" anchor="t"/>
          <a:lstStyle/>
          <a:p>
            <a:pPr marL="0" indent="0" algn="l">
              <a:lnSpc>
                <a:spcPts val="2550"/>
              </a:lnSpc>
              <a:buNone/>
            </a:pPr>
            <a:r>
              <a:rPr lang="en-US" sz="2050" b="1">
                <a:solidFill>
                  <a:srgbClr val="443728"/>
                </a:solidFill>
                <a:latin typeface="Crimson Pro Bold" pitchFamily="34" charset="0"/>
                <a:ea typeface="Crimson Pro Bold" pitchFamily="34" charset="-122"/>
                <a:cs typeface="Crimson Pro Bold" pitchFamily="34" charset="-120"/>
              </a:rPr>
              <a:t>The Vision</a:t>
            </a:r>
            <a:endParaRPr lang="en-US" sz="2050"/>
          </a:p>
        </p:txBody>
      </p:sp>
      <p:sp>
        <p:nvSpPr>
          <p:cNvPr id="6" name="Text 4"/>
          <p:cNvSpPr/>
          <p:nvPr/>
        </p:nvSpPr>
        <p:spPr>
          <a:xfrm>
            <a:off x="768906" y="3839289"/>
            <a:ext cx="13092589" cy="641033"/>
          </a:xfrm>
          <a:prstGeom prst="rect">
            <a:avLst/>
          </a:prstGeom>
          <a:noFill/>
          <a:ln/>
        </p:spPr>
        <p:txBody>
          <a:bodyPr wrap="square" lIns="0" tIns="0" rIns="0" bIns="0" rtlCol="0" anchor="t"/>
          <a:lstStyle/>
          <a:p>
            <a:pPr marL="0" indent="0" algn="l">
              <a:lnSpc>
                <a:spcPts val="2500"/>
              </a:lnSpc>
              <a:buNone/>
            </a:pPr>
            <a:r>
              <a:rPr lang="en-US" sz="1600">
                <a:solidFill>
                  <a:srgbClr val="443728"/>
                </a:solidFill>
                <a:latin typeface="Open Sans Light" pitchFamily="34" charset="0"/>
                <a:ea typeface="Open Sans Light" pitchFamily="34" charset="-122"/>
                <a:cs typeface="Open Sans Light" pitchFamily="34" charset="-120"/>
              </a:rPr>
              <a:t>Imagine a Montana where every Montanan has access to AI literacy, libraries are trusted guides, state employees are AI-literate, businesses have AI-literate workforces, rural communities aren't left behind, and Montana leads the nation in responsible AI adoption.</a:t>
            </a:r>
            <a:endParaRPr lang="en-US" sz="1600"/>
          </a:p>
        </p:txBody>
      </p:sp>
      <p:sp>
        <p:nvSpPr>
          <p:cNvPr id="7" name="Text 5"/>
          <p:cNvSpPr/>
          <p:nvPr/>
        </p:nvSpPr>
        <p:spPr>
          <a:xfrm>
            <a:off x="768906" y="4768334"/>
            <a:ext cx="2609017" cy="325993"/>
          </a:xfrm>
          <a:prstGeom prst="rect">
            <a:avLst/>
          </a:prstGeom>
          <a:noFill/>
          <a:ln/>
        </p:spPr>
        <p:txBody>
          <a:bodyPr wrap="none" lIns="0" tIns="0" rIns="0" bIns="0" rtlCol="0" anchor="t"/>
          <a:lstStyle/>
          <a:p>
            <a:pPr marL="0" indent="0" algn="l">
              <a:lnSpc>
                <a:spcPts val="2550"/>
              </a:lnSpc>
              <a:buNone/>
            </a:pPr>
            <a:r>
              <a:rPr lang="en-US" sz="2050" b="1">
                <a:solidFill>
                  <a:srgbClr val="443728"/>
                </a:solidFill>
                <a:latin typeface="Crimson Pro Bold" pitchFamily="34" charset="0"/>
                <a:ea typeface="Crimson Pro Bold" pitchFamily="34" charset="-122"/>
                <a:cs typeface="Crimson Pro Bold" pitchFamily="34" charset="-120"/>
              </a:rPr>
              <a:t>The Next Step</a:t>
            </a:r>
            <a:endParaRPr lang="en-US" sz="2050"/>
          </a:p>
        </p:txBody>
      </p:sp>
      <p:sp>
        <p:nvSpPr>
          <p:cNvPr id="8" name="Text 6"/>
          <p:cNvSpPr/>
          <p:nvPr/>
        </p:nvSpPr>
        <p:spPr>
          <a:xfrm>
            <a:off x="768906" y="5382339"/>
            <a:ext cx="13092589" cy="641033"/>
          </a:xfrm>
          <a:prstGeom prst="rect">
            <a:avLst/>
          </a:prstGeom>
          <a:noFill/>
          <a:ln/>
        </p:spPr>
        <p:txBody>
          <a:bodyPr wrap="square" lIns="0" tIns="0" rIns="0" bIns="0" rtlCol="0" anchor="t"/>
          <a:lstStyle/>
          <a:p>
            <a:pPr marL="0" indent="0" algn="l">
              <a:lnSpc>
                <a:spcPts val="2500"/>
              </a:lnSpc>
              <a:buNone/>
            </a:pPr>
            <a:r>
              <a:rPr lang="en-US" sz="1600" dirty="0">
                <a:solidFill>
                  <a:srgbClr val="443728"/>
                </a:solidFill>
                <a:latin typeface="Open Sans Light" pitchFamily="34" charset="0"/>
                <a:ea typeface="Open Sans Light" pitchFamily="34" charset="-122"/>
                <a:cs typeface="Open Sans Light" pitchFamily="34" charset="-120"/>
              </a:rPr>
              <a:t>Let's collaborate out loud. Let's experiment, learn, and build together. Let's ensure AI transformation serves all Montanans, and libraries are the partners that makes that possible.</a:t>
            </a:r>
            <a:endParaRPr lang="en-US" sz="1600" dirty="0"/>
          </a:p>
        </p:txBody>
      </p:sp>
      <p:sp>
        <p:nvSpPr>
          <p:cNvPr id="9" name="Shape 7"/>
          <p:cNvSpPr/>
          <p:nvPr/>
        </p:nvSpPr>
        <p:spPr>
          <a:xfrm>
            <a:off x="768906" y="6239351"/>
            <a:ext cx="13092589" cy="1162288"/>
          </a:xfrm>
          <a:prstGeom prst="roundRect">
            <a:avLst>
              <a:gd name="adj" fmla="val 7542"/>
            </a:avLst>
          </a:prstGeom>
          <a:solidFill>
            <a:srgbClr val="E1D4D0"/>
          </a:solidFill>
          <a:ln/>
        </p:spPr>
        <p:txBody>
          <a:bodyPr/>
          <a:lstStyle/>
          <a:p>
            <a:endParaRPr lang="en-US"/>
          </a:p>
        </p:txBody>
      </p:sp>
      <p:pic>
        <p:nvPicPr>
          <p:cNvPr id="10" name="Image 0" descr="preencoded.png"/>
          <p:cNvPicPr>
            <a:picLocks noChangeAspect="1"/>
          </p:cNvPicPr>
          <p:nvPr/>
        </p:nvPicPr>
        <p:blipFill>
          <a:blip r:embed="rId3"/>
          <a:stretch>
            <a:fillRect/>
          </a:stretch>
        </p:blipFill>
        <p:spPr>
          <a:xfrm>
            <a:off x="977622" y="6553795"/>
            <a:ext cx="260866" cy="208717"/>
          </a:xfrm>
          <a:prstGeom prst="rect">
            <a:avLst/>
          </a:prstGeom>
        </p:spPr>
      </p:pic>
      <p:sp>
        <p:nvSpPr>
          <p:cNvPr id="11" name="Text 8"/>
          <p:cNvSpPr/>
          <p:nvPr/>
        </p:nvSpPr>
        <p:spPr>
          <a:xfrm>
            <a:off x="1447205" y="6483548"/>
            <a:ext cx="12205573" cy="641033"/>
          </a:xfrm>
          <a:prstGeom prst="rect">
            <a:avLst/>
          </a:prstGeom>
          <a:noFill/>
          <a:ln/>
        </p:spPr>
        <p:txBody>
          <a:bodyPr wrap="square" lIns="0" tIns="0" rIns="0" bIns="0" rtlCol="0" anchor="t"/>
          <a:lstStyle/>
          <a:p>
            <a:pPr marL="0" indent="0" algn="l">
              <a:lnSpc>
                <a:spcPts val="2500"/>
              </a:lnSpc>
              <a:buNone/>
            </a:pPr>
            <a:r>
              <a:rPr lang="en-US" sz="1600" b="1">
                <a:solidFill>
                  <a:srgbClr val="000000"/>
                </a:solidFill>
                <a:latin typeface="Open Sans ExtraBold" pitchFamily="34" charset="0"/>
                <a:ea typeface="Open Sans ExtraBold" pitchFamily="34" charset="-122"/>
                <a:cs typeface="Open Sans ExtraBold" pitchFamily="34" charset="-120"/>
              </a:rPr>
              <a:t>Key Message:</a:t>
            </a:r>
            <a:r>
              <a:rPr lang="en-US" sz="1600">
                <a:solidFill>
                  <a:srgbClr val="000000"/>
                </a:solidFill>
                <a:latin typeface="Open Sans Light" pitchFamily="34" charset="0"/>
                <a:ea typeface="Open Sans Light" pitchFamily="34" charset="-122"/>
                <a:cs typeface="Open Sans Light" pitchFamily="34" charset="-120"/>
              </a:rPr>
              <a:t> What machines can do is impressive; what communities choose to become is transformative. Libraries are where communities become.</a:t>
            </a:r>
            <a:endParaRPr lang="en-US"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793790" y="917377"/>
            <a:ext cx="1072753" cy="397907"/>
          </a:xfrm>
          <a:prstGeom prst="roundRect">
            <a:avLst>
              <a:gd name="adj" fmla="val 18196"/>
            </a:avLst>
          </a:prstGeom>
          <a:solidFill>
            <a:srgbClr val="EBE2E0"/>
          </a:solidFill>
          <a:ln/>
        </p:spPr>
        <p:txBody>
          <a:bodyPr/>
          <a:lstStyle/>
          <a:p>
            <a:endParaRPr lang="en-US"/>
          </a:p>
        </p:txBody>
      </p:sp>
      <p:sp>
        <p:nvSpPr>
          <p:cNvPr id="3" name="Text 1"/>
          <p:cNvSpPr/>
          <p:nvPr/>
        </p:nvSpPr>
        <p:spPr>
          <a:xfrm>
            <a:off x="922972" y="981908"/>
            <a:ext cx="814388" cy="268843"/>
          </a:xfrm>
          <a:prstGeom prst="rect">
            <a:avLst/>
          </a:prstGeom>
          <a:noFill/>
          <a:ln/>
        </p:spPr>
        <p:txBody>
          <a:bodyPr wrap="none" lIns="0" tIns="0" rIns="0" bIns="0" rtlCol="0" anchor="t"/>
          <a:lstStyle/>
          <a:p>
            <a:pPr marL="0" indent="0" algn="l">
              <a:lnSpc>
                <a:spcPts val="2100"/>
              </a:lnSpc>
              <a:buNone/>
            </a:pPr>
            <a:r>
              <a:rPr lang="en-US" sz="1350">
                <a:solidFill>
                  <a:srgbClr val="443728"/>
                </a:solidFill>
                <a:latin typeface="Open Sans Light" pitchFamily="34" charset="0"/>
                <a:ea typeface="Open Sans Light" pitchFamily="34" charset="-122"/>
                <a:cs typeface="Open Sans Light" pitchFamily="34" charset="-120"/>
              </a:rPr>
              <a:t>APPENDIX</a:t>
            </a:r>
            <a:endParaRPr lang="en-US" sz="1350"/>
          </a:p>
        </p:txBody>
      </p:sp>
      <p:sp>
        <p:nvSpPr>
          <p:cNvPr id="4" name="Text 2"/>
          <p:cNvSpPr/>
          <p:nvPr/>
        </p:nvSpPr>
        <p:spPr>
          <a:xfrm>
            <a:off x="793790" y="1397079"/>
            <a:ext cx="5387102" cy="673418"/>
          </a:xfrm>
          <a:prstGeom prst="rect">
            <a:avLst/>
          </a:prstGeom>
          <a:noFill/>
          <a:ln/>
        </p:spPr>
        <p:txBody>
          <a:bodyPr wrap="none" lIns="0" tIns="0" rIns="0" bIns="0" rtlCol="0" anchor="t"/>
          <a:lstStyle/>
          <a:p>
            <a:pPr marL="0" indent="0" algn="l">
              <a:lnSpc>
                <a:spcPts val="5300"/>
              </a:lnSpc>
              <a:buNone/>
            </a:pPr>
            <a:r>
              <a:rPr lang="en-US" sz="4200" b="1" dirty="0">
                <a:solidFill>
                  <a:srgbClr val="443728"/>
                </a:solidFill>
                <a:latin typeface="Crimson Pro Bold" pitchFamily="34" charset="0"/>
                <a:ea typeface="Crimson Pro Bold" pitchFamily="34" charset="-122"/>
                <a:cs typeface="Crimson Pro Bold" pitchFamily="34" charset="-120"/>
              </a:rPr>
              <a:t>Citations</a:t>
            </a:r>
            <a:endParaRPr lang="en-US" sz="4200" dirty="0"/>
          </a:p>
        </p:txBody>
      </p:sp>
      <p:sp>
        <p:nvSpPr>
          <p:cNvPr id="5" name="Shape 3"/>
          <p:cNvSpPr/>
          <p:nvPr/>
        </p:nvSpPr>
        <p:spPr>
          <a:xfrm>
            <a:off x="763310" y="2347079"/>
            <a:ext cx="60960" cy="2323624"/>
          </a:xfrm>
          <a:prstGeom prst="rect">
            <a:avLst/>
          </a:prstGeom>
          <a:solidFill>
            <a:srgbClr val="835E54"/>
          </a:solidFill>
          <a:ln/>
        </p:spPr>
        <p:txBody>
          <a:bodyPr/>
          <a:lstStyle/>
          <a:p>
            <a:endParaRPr lang="en-US"/>
          </a:p>
        </p:txBody>
      </p:sp>
      <p:sp>
        <p:nvSpPr>
          <p:cNvPr id="6" name="Text 4"/>
          <p:cNvSpPr/>
          <p:nvPr/>
        </p:nvSpPr>
        <p:spPr>
          <a:xfrm>
            <a:off x="1070134" y="2377559"/>
            <a:ext cx="6059924" cy="336590"/>
          </a:xfrm>
          <a:prstGeom prst="rect">
            <a:avLst/>
          </a:prstGeom>
          <a:noFill/>
          <a:ln/>
        </p:spPr>
        <p:txBody>
          <a:bodyPr wrap="none" lIns="0" tIns="0" rIns="0" bIns="0" rtlCol="0" anchor="t"/>
          <a:lstStyle/>
          <a:p>
            <a:pPr marL="0" indent="0" algn="l">
              <a:lnSpc>
                <a:spcPts val="2650"/>
              </a:lnSpc>
              <a:buNone/>
            </a:pPr>
            <a:r>
              <a:rPr lang="en-US" sz="2100" b="1">
                <a:solidFill>
                  <a:srgbClr val="443728"/>
                </a:solidFill>
                <a:latin typeface="Crimson Pro Bold" pitchFamily="34" charset="0"/>
                <a:ea typeface="Crimson Pro Bold" pitchFamily="34" charset="-122"/>
                <a:cs typeface="Crimson Pro Bold" pitchFamily="34" charset="-120"/>
              </a:rPr>
              <a:t>ACRL AI Competencies for Academic Library Workers</a:t>
            </a:r>
            <a:endParaRPr lang="en-US" sz="2100"/>
          </a:p>
        </p:txBody>
      </p:sp>
      <p:sp>
        <p:nvSpPr>
          <p:cNvPr id="7" name="Text 5"/>
          <p:cNvSpPr/>
          <p:nvPr/>
        </p:nvSpPr>
        <p:spPr>
          <a:xfrm>
            <a:off x="1070134" y="2836902"/>
            <a:ext cx="6117074" cy="1344454"/>
          </a:xfrm>
          <a:prstGeom prst="rect">
            <a:avLst/>
          </a:prstGeom>
          <a:noFill/>
          <a:ln/>
        </p:spPr>
        <p:txBody>
          <a:bodyPr wrap="square" lIns="0" tIns="0" rIns="0" bIns="0" rtlCol="0" anchor="t"/>
          <a:lstStyle/>
          <a:p>
            <a:pPr marL="0" indent="0" algn="l">
              <a:lnSpc>
                <a:spcPts val="2600"/>
              </a:lnSpc>
              <a:buNone/>
            </a:pPr>
            <a:r>
              <a:rPr lang="en-US" sz="1650">
                <a:solidFill>
                  <a:srgbClr val="443728"/>
                </a:solidFill>
                <a:latin typeface="Open Sans Light" pitchFamily="34" charset="0"/>
                <a:ea typeface="Open Sans Light" pitchFamily="34" charset="-122"/>
                <a:cs typeface="Open Sans Light" pitchFamily="34" charset="-120"/>
              </a:rPr>
              <a:t>Association of College and Research Libraries (ACRL), approved October 2025. Framework: Four competency domains (Ethical Considerations, Knowledge &amp; Understanding, Analysis &amp; Evaluation, Use &amp; Application).</a:t>
            </a:r>
            <a:endParaRPr lang="en-US" sz="1650"/>
          </a:p>
        </p:txBody>
      </p:sp>
      <p:sp>
        <p:nvSpPr>
          <p:cNvPr id="8" name="Text 6"/>
          <p:cNvSpPr/>
          <p:nvPr/>
        </p:nvSpPr>
        <p:spPr>
          <a:xfrm>
            <a:off x="1070134" y="4304109"/>
            <a:ext cx="6117074" cy="336113"/>
          </a:xfrm>
          <a:prstGeom prst="rect">
            <a:avLst/>
          </a:prstGeom>
          <a:noFill/>
          <a:ln/>
        </p:spPr>
        <p:txBody>
          <a:bodyPr wrap="none" lIns="0" tIns="0" rIns="0" bIns="0" rtlCol="0" anchor="t"/>
          <a:lstStyle/>
          <a:p>
            <a:pPr marL="0" indent="0" algn="l">
              <a:lnSpc>
                <a:spcPts val="2600"/>
              </a:lnSpc>
              <a:buNone/>
            </a:pPr>
            <a:r>
              <a:rPr lang="en-US" sz="1650" u="sng">
                <a:solidFill>
                  <a:srgbClr val="835E54"/>
                </a:solidFill>
                <a:latin typeface="Open Sans Light" pitchFamily="34" charset="0"/>
                <a:ea typeface="Open Sans Light" pitchFamily="34" charset="-122"/>
                <a:cs typeface="Open Sans Light" pitchFamily="34" charset="-120"/>
                <a:hlinkClick r:id="rId3">
                  <a:extLst>
                    <a:ext uri="{A12FA001-AC4F-418D-AE19-62706E023703}">
                      <ahyp:hlinkClr xmlns:ahyp="http://schemas.microsoft.com/office/drawing/2018/hyperlinkcolor" val="tx"/>
                    </a:ext>
                  </a:extLst>
                </a:hlinkClick>
              </a:rPr>
              <a:t>https://www.ala.org/acrl/standards/ai</a:t>
            </a:r>
            <a:endParaRPr lang="en-US" sz="1650"/>
          </a:p>
        </p:txBody>
      </p:sp>
      <p:sp>
        <p:nvSpPr>
          <p:cNvPr id="9" name="Shape 7"/>
          <p:cNvSpPr/>
          <p:nvPr/>
        </p:nvSpPr>
        <p:spPr>
          <a:xfrm>
            <a:off x="7412593" y="2347079"/>
            <a:ext cx="60960" cy="2323624"/>
          </a:xfrm>
          <a:prstGeom prst="rect">
            <a:avLst/>
          </a:prstGeom>
          <a:solidFill>
            <a:srgbClr val="835E54"/>
          </a:solidFill>
          <a:ln/>
        </p:spPr>
        <p:txBody>
          <a:bodyPr/>
          <a:lstStyle/>
          <a:p>
            <a:endParaRPr lang="en-US"/>
          </a:p>
        </p:txBody>
      </p:sp>
      <p:sp>
        <p:nvSpPr>
          <p:cNvPr id="10" name="Text 8"/>
          <p:cNvSpPr/>
          <p:nvPr/>
        </p:nvSpPr>
        <p:spPr>
          <a:xfrm>
            <a:off x="7719417" y="2377559"/>
            <a:ext cx="3059311" cy="336590"/>
          </a:xfrm>
          <a:prstGeom prst="rect">
            <a:avLst/>
          </a:prstGeom>
          <a:noFill/>
          <a:ln/>
        </p:spPr>
        <p:txBody>
          <a:bodyPr wrap="none" lIns="0" tIns="0" rIns="0" bIns="0" rtlCol="0" anchor="t"/>
          <a:lstStyle/>
          <a:p>
            <a:pPr marL="0" indent="0" algn="l">
              <a:lnSpc>
                <a:spcPts val="2650"/>
              </a:lnSpc>
              <a:buNone/>
            </a:pPr>
            <a:r>
              <a:rPr lang="en-US" sz="2100" b="1">
                <a:solidFill>
                  <a:srgbClr val="443728"/>
                </a:solidFill>
                <a:latin typeface="Crimson Pro Bold" pitchFamily="34" charset="0"/>
                <a:ea typeface="Crimson Pro Bold" pitchFamily="34" charset="-122"/>
                <a:cs typeface="Crimson Pro Bold" pitchFamily="34" charset="-120"/>
              </a:rPr>
              <a:t>IMLS Best Practices Report</a:t>
            </a:r>
            <a:endParaRPr lang="en-US" sz="2100"/>
          </a:p>
        </p:txBody>
      </p:sp>
      <p:sp>
        <p:nvSpPr>
          <p:cNvPr id="11" name="Text 9"/>
          <p:cNvSpPr/>
          <p:nvPr/>
        </p:nvSpPr>
        <p:spPr>
          <a:xfrm>
            <a:off x="7719417" y="2836902"/>
            <a:ext cx="6117193" cy="1344454"/>
          </a:xfrm>
          <a:prstGeom prst="rect">
            <a:avLst/>
          </a:prstGeom>
          <a:noFill/>
          <a:ln/>
        </p:spPr>
        <p:txBody>
          <a:bodyPr wrap="square" lIns="0" tIns="0" rIns="0" bIns="0" rtlCol="0" anchor="t"/>
          <a:lstStyle/>
          <a:p>
            <a:pPr marL="0" indent="0" algn="l">
              <a:lnSpc>
                <a:spcPts val="2600"/>
              </a:lnSpc>
              <a:buNone/>
            </a:pPr>
            <a:r>
              <a:rPr lang="en-US" sz="1650">
                <a:solidFill>
                  <a:srgbClr val="443728"/>
                </a:solidFill>
                <a:latin typeface="Open Sans Light" pitchFamily="34" charset="0"/>
                <a:ea typeface="Open Sans Light" pitchFamily="34" charset="-122"/>
                <a:cs typeface="Open Sans Light" pitchFamily="34" charset="-120"/>
              </a:rPr>
              <a:t>Institute of Museum and Library Services. Documents public libraries' successful AI competency development programs. Evidence of libraries building both non-technical and technical AI competencies.</a:t>
            </a:r>
            <a:endParaRPr lang="en-US" sz="1650"/>
          </a:p>
        </p:txBody>
      </p:sp>
      <p:sp>
        <p:nvSpPr>
          <p:cNvPr id="12" name="Text 10"/>
          <p:cNvSpPr/>
          <p:nvPr/>
        </p:nvSpPr>
        <p:spPr>
          <a:xfrm>
            <a:off x="7719417" y="4304109"/>
            <a:ext cx="6117193" cy="336113"/>
          </a:xfrm>
          <a:prstGeom prst="rect">
            <a:avLst/>
          </a:prstGeom>
          <a:noFill/>
          <a:ln/>
        </p:spPr>
        <p:txBody>
          <a:bodyPr wrap="none" lIns="0" tIns="0" rIns="0" bIns="0" rtlCol="0" anchor="t"/>
          <a:lstStyle/>
          <a:p>
            <a:pPr marL="0" indent="0" algn="l">
              <a:lnSpc>
                <a:spcPts val="2600"/>
              </a:lnSpc>
              <a:buNone/>
            </a:pPr>
            <a:r>
              <a:rPr lang="en-US" sz="1650" u="sng">
                <a:solidFill>
                  <a:srgbClr val="835E54"/>
                </a:solidFill>
                <a:latin typeface="Open Sans Light" pitchFamily="34" charset="0"/>
                <a:ea typeface="Open Sans Light" pitchFamily="34" charset="-122"/>
                <a:cs typeface="Open Sans Light" pitchFamily="34" charset="-120"/>
                <a:hlinkClick r:id="rId4">
                  <a:extLst>
                    <a:ext uri="{A12FA001-AC4F-418D-AE19-62706E023703}">
                      <ahyp:hlinkClr xmlns:ahyp="http://schemas.microsoft.com/office/drawing/2018/hyperlinkcolor" val="tx"/>
                    </a:ext>
                  </a:extLst>
                </a:hlinkClick>
              </a:rPr>
              <a:t>IMLS Best Practices Report PDF</a:t>
            </a:r>
            <a:endParaRPr lang="en-US" sz="1650"/>
          </a:p>
        </p:txBody>
      </p:sp>
      <p:sp>
        <p:nvSpPr>
          <p:cNvPr id="13" name="Shape 11"/>
          <p:cNvSpPr/>
          <p:nvPr/>
        </p:nvSpPr>
        <p:spPr>
          <a:xfrm>
            <a:off x="763310" y="5019080"/>
            <a:ext cx="60960" cy="2323624"/>
          </a:xfrm>
          <a:prstGeom prst="rect">
            <a:avLst/>
          </a:prstGeom>
          <a:solidFill>
            <a:srgbClr val="835E54"/>
          </a:solidFill>
          <a:ln/>
        </p:spPr>
        <p:txBody>
          <a:bodyPr/>
          <a:lstStyle/>
          <a:p>
            <a:endParaRPr lang="en-US"/>
          </a:p>
        </p:txBody>
      </p:sp>
      <p:sp>
        <p:nvSpPr>
          <p:cNvPr id="14" name="Text 12"/>
          <p:cNvSpPr/>
          <p:nvPr/>
        </p:nvSpPr>
        <p:spPr>
          <a:xfrm>
            <a:off x="1070134" y="5049560"/>
            <a:ext cx="5326975" cy="336590"/>
          </a:xfrm>
          <a:prstGeom prst="rect">
            <a:avLst/>
          </a:prstGeom>
          <a:noFill/>
          <a:ln/>
        </p:spPr>
        <p:txBody>
          <a:bodyPr wrap="none" lIns="0" tIns="0" rIns="0" bIns="0" rtlCol="0" anchor="t"/>
          <a:lstStyle/>
          <a:p>
            <a:pPr marL="0" indent="0" algn="l">
              <a:lnSpc>
                <a:spcPts val="2650"/>
              </a:lnSpc>
              <a:buNone/>
            </a:pPr>
            <a:r>
              <a:rPr lang="en-US" sz="2100" b="1">
                <a:solidFill>
                  <a:srgbClr val="443728"/>
                </a:solidFill>
                <a:latin typeface="Crimson Pro Bold" pitchFamily="34" charset="0"/>
                <a:ea typeface="Crimson Pro Bold" pitchFamily="34" charset="-122"/>
                <a:cs typeface="Crimson Pro Bold" pitchFamily="34" charset="-120"/>
              </a:rPr>
              <a:t>Montana State University Library AI Initiatives</a:t>
            </a:r>
            <a:endParaRPr lang="en-US" sz="2100"/>
          </a:p>
        </p:txBody>
      </p:sp>
      <p:sp>
        <p:nvSpPr>
          <p:cNvPr id="15" name="Text 13"/>
          <p:cNvSpPr/>
          <p:nvPr/>
        </p:nvSpPr>
        <p:spPr>
          <a:xfrm>
            <a:off x="1070134" y="5508903"/>
            <a:ext cx="6117074" cy="1008340"/>
          </a:xfrm>
          <a:prstGeom prst="rect">
            <a:avLst/>
          </a:prstGeom>
          <a:noFill/>
          <a:ln/>
        </p:spPr>
        <p:txBody>
          <a:bodyPr wrap="square" lIns="0" tIns="0" rIns="0" bIns="0" rtlCol="0" anchor="t"/>
          <a:lstStyle/>
          <a:p>
            <a:pPr marL="0" indent="0" algn="l">
              <a:lnSpc>
                <a:spcPts val="2600"/>
              </a:lnSpc>
              <a:buNone/>
            </a:pPr>
            <a:r>
              <a:rPr lang="en-US" sz="1650">
                <a:solidFill>
                  <a:srgbClr val="443728"/>
                </a:solidFill>
                <a:latin typeface="Open Sans Light" pitchFamily="34" charset="0"/>
                <a:ea typeface="Open Sans Light" pitchFamily="34" charset="-122"/>
                <a:cs typeface="Open Sans Light" pitchFamily="34" charset="-120"/>
              </a:rPr>
              <a:t>Viewfinder toolkit (MSU, UM, James Madison, Iowa State). IMLS-funded project (2022-2025). AI Lab and AI Ambassadors program. Ithaka S+R cohort leadership (2025-2026).</a:t>
            </a:r>
            <a:endParaRPr lang="en-US" sz="1650"/>
          </a:p>
        </p:txBody>
      </p:sp>
      <p:sp>
        <p:nvSpPr>
          <p:cNvPr id="16" name="Text 14"/>
          <p:cNvSpPr/>
          <p:nvPr/>
        </p:nvSpPr>
        <p:spPr>
          <a:xfrm>
            <a:off x="1070134" y="6639997"/>
            <a:ext cx="6117074" cy="672227"/>
          </a:xfrm>
          <a:prstGeom prst="rect">
            <a:avLst/>
          </a:prstGeom>
          <a:noFill/>
          <a:ln/>
        </p:spPr>
        <p:txBody>
          <a:bodyPr wrap="square" lIns="0" tIns="0" rIns="0" bIns="0" rtlCol="0" anchor="t"/>
          <a:lstStyle/>
          <a:p>
            <a:pPr marL="0" indent="0" algn="l">
              <a:lnSpc>
                <a:spcPts val="2600"/>
              </a:lnSpc>
              <a:buNone/>
            </a:pPr>
            <a:r>
              <a:rPr lang="en-US" sz="1650" u="sng">
                <a:solidFill>
                  <a:srgbClr val="835E54"/>
                </a:solidFill>
                <a:latin typeface="Open Sans Light" pitchFamily="34" charset="0"/>
                <a:ea typeface="Open Sans Light" pitchFamily="34" charset="-122"/>
                <a:cs typeface="Open Sans Light" pitchFamily="34" charset="-120"/>
                <a:hlinkClick r:id="rId5">
                  <a:extLst>
                    <a:ext uri="{A12FA001-AC4F-418D-AE19-62706E023703}">
                      <ahyp:hlinkClr xmlns:ahyp="http://schemas.microsoft.com/office/drawing/2018/hyperlinkcolor" val="tx"/>
                    </a:ext>
                  </a:extLst>
                </a:hlinkClick>
              </a:rPr>
              <a:t>https://lib.montana.edu/about/whats-happening/ai.html</a:t>
            </a:r>
            <a:endParaRPr lang="en-US" sz="1650"/>
          </a:p>
        </p:txBody>
      </p:sp>
      <p:sp>
        <p:nvSpPr>
          <p:cNvPr id="17" name="Shape 15"/>
          <p:cNvSpPr/>
          <p:nvPr/>
        </p:nvSpPr>
        <p:spPr>
          <a:xfrm>
            <a:off x="7412593" y="5019080"/>
            <a:ext cx="60960" cy="2323624"/>
          </a:xfrm>
          <a:prstGeom prst="rect">
            <a:avLst/>
          </a:prstGeom>
          <a:solidFill>
            <a:srgbClr val="835E54"/>
          </a:solidFill>
          <a:ln/>
        </p:spPr>
        <p:txBody>
          <a:bodyPr/>
          <a:lstStyle/>
          <a:p>
            <a:endParaRPr lang="en-US"/>
          </a:p>
        </p:txBody>
      </p:sp>
      <p:sp>
        <p:nvSpPr>
          <p:cNvPr id="18" name="Text 16"/>
          <p:cNvSpPr/>
          <p:nvPr/>
        </p:nvSpPr>
        <p:spPr>
          <a:xfrm>
            <a:off x="7719417" y="5049560"/>
            <a:ext cx="4548068" cy="336590"/>
          </a:xfrm>
          <a:prstGeom prst="rect">
            <a:avLst/>
          </a:prstGeom>
          <a:noFill/>
          <a:ln/>
        </p:spPr>
        <p:txBody>
          <a:bodyPr wrap="none" lIns="0" tIns="0" rIns="0" bIns="0" rtlCol="0" anchor="t"/>
          <a:lstStyle/>
          <a:p>
            <a:pPr marL="0" indent="0" algn="l">
              <a:lnSpc>
                <a:spcPts val="2650"/>
              </a:lnSpc>
              <a:buNone/>
            </a:pPr>
            <a:r>
              <a:rPr lang="en-US" sz="2100" b="1">
                <a:solidFill>
                  <a:srgbClr val="443728"/>
                </a:solidFill>
                <a:latin typeface="Crimson Pro Bold" pitchFamily="34" charset="0"/>
                <a:ea typeface="Crimson Pro Bold" pitchFamily="34" charset="-122"/>
                <a:cs typeface="Crimson Pro Bold" pitchFamily="34" charset="-120"/>
              </a:rPr>
              <a:t>Responsible AI in Libraries and Archives</a:t>
            </a:r>
            <a:endParaRPr lang="en-US" sz="2100"/>
          </a:p>
        </p:txBody>
      </p:sp>
      <p:sp>
        <p:nvSpPr>
          <p:cNvPr id="19" name="Text 17"/>
          <p:cNvSpPr/>
          <p:nvPr/>
        </p:nvSpPr>
        <p:spPr>
          <a:xfrm>
            <a:off x="7719417" y="5508903"/>
            <a:ext cx="6117193" cy="1008340"/>
          </a:xfrm>
          <a:prstGeom prst="rect">
            <a:avLst/>
          </a:prstGeom>
          <a:noFill/>
          <a:ln/>
        </p:spPr>
        <p:txBody>
          <a:bodyPr wrap="square" lIns="0" tIns="0" rIns="0" bIns="0" rtlCol="0" anchor="t"/>
          <a:lstStyle/>
          <a:p>
            <a:pPr marL="0" indent="0" algn="l">
              <a:lnSpc>
                <a:spcPts val="2600"/>
              </a:lnSpc>
              <a:buNone/>
            </a:pPr>
            <a:r>
              <a:rPr lang="en-US" sz="1650">
                <a:solidFill>
                  <a:srgbClr val="443728"/>
                </a:solidFill>
                <a:latin typeface="Open Sans Light" pitchFamily="34" charset="0"/>
                <a:ea typeface="Open Sans Light" pitchFamily="34" charset="-122"/>
                <a:cs typeface="Open Sans Light" pitchFamily="34" charset="-120"/>
              </a:rPr>
              <a:t>Montana-based project demonstrating values-driven AI implementation. "Slow and careful adoption" model from Library of Congress.</a:t>
            </a:r>
            <a:endParaRPr lang="en-US" sz="1650"/>
          </a:p>
        </p:txBody>
      </p:sp>
      <p:sp>
        <p:nvSpPr>
          <p:cNvPr id="20" name="Text 18"/>
          <p:cNvSpPr/>
          <p:nvPr/>
        </p:nvSpPr>
        <p:spPr>
          <a:xfrm>
            <a:off x="7719417" y="6639997"/>
            <a:ext cx="6117193" cy="336113"/>
          </a:xfrm>
          <a:prstGeom prst="rect">
            <a:avLst/>
          </a:prstGeom>
          <a:noFill/>
          <a:ln/>
        </p:spPr>
        <p:txBody>
          <a:bodyPr wrap="none" lIns="0" tIns="0" rIns="0" bIns="0" rtlCol="0" anchor="t"/>
          <a:lstStyle/>
          <a:p>
            <a:pPr marL="0" indent="0" algn="l">
              <a:lnSpc>
                <a:spcPts val="2600"/>
              </a:lnSpc>
              <a:buNone/>
            </a:pPr>
            <a:r>
              <a:rPr lang="en-US" sz="1650" u="sng">
                <a:solidFill>
                  <a:srgbClr val="835E54"/>
                </a:solidFill>
                <a:latin typeface="Open Sans Light" pitchFamily="34" charset="0"/>
                <a:ea typeface="Open Sans Light" pitchFamily="34" charset="-122"/>
                <a:cs typeface="Open Sans Light" pitchFamily="34" charset="-120"/>
                <a:hlinkClick r:id="rId6">
                  <a:extLst>
                    <a:ext uri="{A12FA001-AC4F-418D-AE19-62706E023703}">
                      <ahyp:hlinkClr xmlns:ahyp="http://schemas.microsoft.com/office/drawing/2018/hyperlinkcolor" val="tx"/>
                    </a:ext>
                  </a:extLst>
                </a:hlinkClick>
              </a:rPr>
              <a:t>https://lib.montana.edu/responsible-ai</a:t>
            </a:r>
            <a:endParaRPr lang="en-US" sz="165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23236"/>
            <a:ext cx="7556421" cy="1417558"/>
          </a:xfrm>
          <a:prstGeom prst="rect">
            <a:avLst/>
          </a:prstGeom>
          <a:noFill/>
          <a:ln/>
        </p:spPr>
        <p:txBody>
          <a:bodyPr wrap="square" lIns="0" tIns="0" rIns="0" bIns="0" rtlCol="0" anchor="t"/>
          <a:lstStyle/>
          <a:p>
            <a:pPr marL="0" indent="0" algn="l">
              <a:lnSpc>
                <a:spcPts val="5550"/>
              </a:lnSpc>
              <a:buNone/>
            </a:pPr>
            <a:r>
              <a:rPr lang="en-US" sz="4450" b="1">
                <a:solidFill>
                  <a:srgbClr val="443728"/>
                </a:solidFill>
                <a:latin typeface="Crimson Pro Bold" pitchFamily="34" charset="0"/>
                <a:ea typeface="Crimson Pro Bold" pitchFamily="34" charset="-122"/>
                <a:cs typeface="Crimson Pro Bold" pitchFamily="34" charset="-120"/>
              </a:rPr>
              <a:t>Why This Conversation Matters Now</a:t>
            </a:r>
            <a:endParaRPr lang="en-US" sz="4450"/>
          </a:p>
        </p:txBody>
      </p:sp>
      <p:sp>
        <p:nvSpPr>
          <p:cNvPr id="4" name="Shape 1"/>
          <p:cNvSpPr/>
          <p:nvPr/>
        </p:nvSpPr>
        <p:spPr>
          <a:xfrm>
            <a:off x="793790" y="2880955"/>
            <a:ext cx="2367558" cy="4225409"/>
          </a:xfrm>
          <a:prstGeom prst="roundRect">
            <a:avLst>
              <a:gd name="adj" fmla="val 4024"/>
            </a:avLst>
          </a:prstGeom>
          <a:solidFill>
            <a:srgbClr val="EBE2E0"/>
          </a:solidFill>
          <a:ln w="7620">
            <a:solidFill>
              <a:srgbClr val="D1C8C6"/>
            </a:solidFill>
            <a:prstDash val="solid"/>
          </a:ln>
        </p:spPr>
        <p:txBody>
          <a:bodyPr/>
          <a:lstStyle/>
          <a:p>
            <a:endParaRPr lang="en-US"/>
          </a:p>
        </p:txBody>
      </p:sp>
      <p:sp>
        <p:nvSpPr>
          <p:cNvPr id="5" name="Text 2"/>
          <p:cNvSpPr/>
          <p:nvPr/>
        </p:nvSpPr>
        <p:spPr>
          <a:xfrm>
            <a:off x="1028224" y="3115389"/>
            <a:ext cx="1898690"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Why Now?</a:t>
            </a:r>
            <a:endParaRPr lang="en-US" sz="2200"/>
          </a:p>
        </p:txBody>
      </p:sp>
      <p:sp>
        <p:nvSpPr>
          <p:cNvPr id="6" name="Text 3"/>
          <p:cNvSpPr/>
          <p:nvPr/>
        </p:nvSpPr>
        <p:spPr>
          <a:xfrm>
            <a:off x="1028224" y="3605808"/>
            <a:ext cx="1898690" cy="2540318"/>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AI is embedded in daily life. Montana state government is actively adopting AI across agencies.</a:t>
            </a:r>
            <a:endParaRPr lang="en-US" sz="1750"/>
          </a:p>
        </p:txBody>
      </p:sp>
      <p:sp>
        <p:nvSpPr>
          <p:cNvPr id="7" name="Shape 4"/>
          <p:cNvSpPr/>
          <p:nvPr/>
        </p:nvSpPr>
        <p:spPr>
          <a:xfrm>
            <a:off x="3388162" y="2880955"/>
            <a:ext cx="2367558" cy="4225409"/>
          </a:xfrm>
          <a:prstGeom prst="roundRect">
            <a:avLst>
              <a:gd name="adj" fmla="val 4024"/>
            </a:avLst>
          </a:prstGeom>
          <a:solidFill>
            <a:srgbClr val="EBE2E0"/>
          </a:solidFill>
          <a:ln w="7620">
            <a:solidFill>
              <a:srgbClr val="D1C8C6"/>
            </a:solidFill>
            <a:prstDash val="solid"/>
          </a:ln>
        </p:spPr>
        <p:txBody>
          <a:bodyPr/>
          <a:lstStyle/>
          <a:p>
            <a:endParaRPr lang="en-US"/>
          </a:p>
        </p:txBody>
      </p:sp>
      <p:sp>
        <p:nvSpPr>
          <p:cNvPr id="8" name="Text 5"/>
          <p:cNvSpPr/>
          <p:nvPr/>
        </p:nvSpPr>
        <p:spPr>
          <a:xfrm>
            <a:off x="3622596" y="3115389"/>
            <a:ext cx="1898690"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Core Message</a:t>
            </a:r>
            <a:endParaRPr lang="en-US" sz="2200"/>
          </a:p>
        </p:txBody>
      </p:sp>
      <p:sp>
        <p:nvSpPr>
          <p:cNvPr id="9" name="Text 6"/>
          <p:cNvSpPr/>
          <p:nvPr/>
        </p:nvSpPr>
        <p:spPr>
          <a:xfrm>
            <a:off x="3622596" y="3605808"/>
            <a:ext cx="1898690" cy="3266123"/>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Libraries are uniquely positioned with the right skills, values, and infrastructure to enable AI learning across Montana.</a:t>
            </a:r>
            <a:endParaRPr lang="en-US" sz="1750"/>
          </a:p>
        </p:txBody>
      </p:sp>
      <p:sp>
        <p:nvSpPr>
          <p:cNvPr id="10" name="Shape 7"/>
          <p:cNvSpPr/>
          <p:nvPr/>
        </p:nvSpPr>
        <p:spPr>
          <a:xfrm>
            <a:off x="5982533" y="2880955"/>
            <a:ext cx="2367558" cy="4225409"/>
          </a:xfrm>
          <a:prstGeom prst="roundRect">
            <a:avLst>
              <a:gd name="adj" fmla="val 4024"/>
            </a:avLst>
          </a:prstGeom>
          <a:solidFill>
            <a:srgbClr val="EBE2E0"/>
          </a:solidFill>
          <a:ln w="7620">
            <a:solidFill>
              <a:srgbClr val="D1C8C6"/>
            </a:solidFill>
            <a:prstDash val="solid"/>
          </a:ln>
        </p:spPr>
        <p:txBody>
          <a:bodyPr/>
          <a:lstStyle/>
          <a:p>
            <a:endParaRPr lang="en-US"/>
          </a:p>
        </p:txBody>
      </p:sp>
      <p:sp>
        <p:nvSpPr>
          <p:cNvPr id="11" name="Text 8"/>
          <p:cNvSpPr/>
          <p:nvPr/>
        </p:nvSpPr>
        <p:spPr>
          <a:xfrm>
            <a:off x="6216968" y="3115389"/>
            <a:ext cx="1898690"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Key Insight</a:t>
            </a:r>
            <a:endParaRPr lang="en-US" sz="2200"/>
          </a:p>
        </p:txBody>
      </p:sp>
      <p:sp>
        <p:nvSpPr>
          <p:cNvPr id="12" name="Text 9"/>
          <p:cNvSpPr/>
          <p:nvPr/>
        </p:nvSpPr>
        <p:spPr>
          <a:xfrm>
            <a:off x="6216968" y="3605808"/>
            <a:ext cx="1898690" cy="1814513"/>
          </a:xfrm>
          <a:prstGeom prst="rect">
            <a:avLst/>
          </a:prstGeom>
          <a:noFill/>
          <a:ln/>
        </p:spPr>
        <p:txBody>
          <a:bodyPr wrap="square" lIns="0" tIns="0" rIns="0" bIns="0" rtlCol="0" anchor="t"/>
          <a:lstStyle/>
          <a:p>
            <a:pPr>
              <a:lnSpc>
                <a:spcPts val="2850"/>
              </a:lnSpc>
            </a:pPr>
            <a:r>
              <a:rPr lang="en-US" sz="1750">
                <a:solidFill>
                  <a:srgbClr val="443728"/>
                </a:solidFill>
                <a:latin typeface="Open Sans Light"/>
                <a:ea typeface="Open Sans Light"/>
                <a:cs typeface="Open Sans Light"/>
              </a:rPr>
              <a:t>You're not just ready for this role..</a:t>
            </a:r>
            <a:endParaRPr lang="en-US" sz="1750">
              <a:solidFill>
                <a:srgbClr val="000000"/>
              </a:solidFill>
              <a:latin typeface="Open Sans Light"/>
              <a:ea typeface="Open Sans Light"/>
              <a:cs typeface="Open Sans Light"/>
            </a:endParaRPr>
          </a:p>
          <a:p>
            <a:pPr>
              <a:lnSpc>
                <a:spcPts val="2850"/>
              </a:lnSpc>
            </a:pPr>
            <a:endParaRPr lang="en-US" sz="1750">
              <a:solidFill>
                <a:srgbClr val="443728"/>
              </a:solidFill>
              <a:latin typeface="Open Sans Light"/>
              <a:ea typeface="Open Sans Light"/>
              <a:cs typeface="Open Sans Light"/>
            </a:endParaRPr>
          </a:p>
          <a:p>
            <a:pPr marL="0" indent="0" algn="l">
              <a:lnSpc>
                <a:spcPts val="2850"/>
              </a:lnSpc>
              <a:buNone/>
            </a:pPr>
            <a:r>
              <a:rPr lang="en-US" sz="1750">
                <a:solidFill>
                  <a:srgbClr val="443728"/>
                </a:solidFill>
                <a:latin typeface="Open Sans Light"/>
                <a:ea typeface="Open Sans Light"/>
                <a:cs typeface="Open Sans Light"/>
              </a:rPr>
              <a:t>...You're already demonstrating leadership.</a:t>
            </a:r>
            <a:endParaRPr lang="en-US" sz="1750">
              <a:latin typeface="Open Sans Light"/>
              <a:ea typeface="Open Sans Light"/>
              <a:cs typeface="Open Sa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86633"/>
            <a:ext cx="5387102" cy="673418"/>
          </a:xfrm>
          <a:prstGeom prst="rect">
            <a:avLst/>
          </a:prstGeom>
          <a:noFill/>
          <a:ln/>
        </p:spPr>
        <p:txBody>
          <a:bodyPr wrap="none" lIns="0" tIns="0" rIns="0" bIns="0" rtlCol="0" anchor="t"/>
          <a:lstStyle/>
          <a:p>
            <a:pPr marL="0" indent="0" algn="l">
              <a:lnSpc>
                <a:spcPts val="5300"/>
              </a:lnSpc>
              <a:buNone/>
            </a:pPr>
            <a:r>
              <a:rPr lang="en-US" sz="4200" b="1">
                <a:solidFill>
                  <a:srgbClr val="443728"/>
                </a:solidFill>
                <a:latin typeface="Crimson Pro Bold" pitchFamily="34" charset="0"/>
                <a:ea typeface="Crimson Pro Bold" pitchFamily="34" charset="-122"/>
                <a:cs typeface="Crimson Pro Bold" pitchFamily="34" charset="-120"/>
              </a:rPr>
              <a:t>Personal Productivity</a:t>
            </a:r>
            <a:endParaRPr lang="en-US" sz="4200"/>
          </a:p>
        </p:txBody>
      </p:sp>
      <p:sp>
        <p:nvSpPr>
          <p:cNvPr id="3" name="Text 1"/>
          <p:cNvSpPr/>
          <p:nvPr/>
        </p:nvSpPr>
        <p:spPr>
          <a:xfrm>
            <a:off x="793790" y="1871782"/>
            <a:ext cx="2693551" cy="336590"/>
          </a:xfrm>
          <a:prstGeom prst="rect">
            <a:avLst/>
          </a:prstGeom>
          <a:noFill/>
          <a:ln/>
        </p:spPr>
        <p:txBody>
          <a:bodyPr wrap="none" lIns="0" tIns="0" rIns="0" bIns="0" rtlCol="0" anchor="t"/>
          <a:lstStyle/>
          <a:p>
            <a:pPr marL="0" indent="0" algn="l">
              <a:lnSpc>
                <a:spcPts val="2650"/>
              </a:lnSpc>
              <a:buNone/>
            </a:pPr>
            <a:r>
              <a:rPr lang="en-US" sz="2100" b="1">
                <a:solidFill>
                  <a:srgbClr val="443728"/>
                </a:solidFill>
                <a:latin typeface="Crimson Pro Bold" pitchFamily="34" charset="0"/>
                <a:ea typeface="Crimson Pro Bold" pitchFamily="34" charset="-122"/>
                <a:cs typeface="Crimson Pro Bold" pitchFamily="34" charset="-120"/>
              </a:rPr>
              <a:t>Foundation Layer</a:t>
            </a:r>
            <a:endParaRPr lang="en-US" sz="2100"/>
          </a:p>
        </p:txBody>
      </p:sp>
      <p:sp>
        <p:nvSpPr>
          <p:cNvPr id="4" name="Text 2"/>
          <p:cNvSpPr/>
          <p:nvPr/>
        </p:nvSpPr>
        <p:spPr>
          <a:xfrm>
            <a:off x="793790" y="2413040"/>
            <a:ext cx="6258520" cy="1008340"/>
          </a:xfrm>
          <a:prstGeom prst="rect">
            <a:avLst/>
          </a:prstGeom>
          <a:noFill/>
          <a:ln/>
        </p:spPr>
        <p:txBody>
          <a:bodyPr wrap="square" lIns="0" tIns="0" rIns="0" bIns="0" rtlCol="0" anchor="t"/>
          <a:lstStyle/>
          <a:p>
            <a:pPr marL="0" indent="0" algn="l">
              <a:lnSpc>
                <a:spcPts val="2600"/>
              </a:lnSpc>
              <a:buNone/>
            </a:pPr>
            <a:r>
              <a:rPr lang="en-US" sz="1650">
                <a:solidFill>
                  <a:srgbClr val="443728"/>
                </a:solidFill>
                <a:latin typeface="Open Sans Light" pitchFamily="34" charset="0"/>
                <a:ea typeface="Open Sans Light" pitchFamily="34" charset="-122"/>
                <a:cs typeface="Open Sans Light" pitchFamily="34" charset="-120"/>
              </a:rPr>
              <a:t>State employees using AI tools for daily productivity. Citizens exploring AI for personal projects. Students learning AI fundamentals.</a:t>
            </a:r>
            <a:endParaRPr lang="en-US" sz="1650"/>
          </a:p>
        </p:txBody>
      </p:sp>
      <p:sp>
        <p:nvSpPr>
          <p:cNvPr id="5" name="Text 3"/>
          <p:cNvSpPr/>
          <p:nvPr/>
        </p:nvSpPr>
        <p:spPr>
          <a:xfrm>
            <a:off x="793790" y="3626048"/>
            <a:ext cx="2693551" cy="336590"/>
          </a:xfrm>
          <a:prstGeom prst="rect">
            <a:avLst/>
          </a:prstGeom>
          <a:noFill/>
          <a:ln/>
        </p:spPr>
        <p:txBody>
          <a:bodyPr wrap="none" lIns="0" tIns="0" rIns="0" bIns="0" rtlCol="0" anchor="t"/>
          <a:lstStyle/>
          <a:p>
            <a:pPr marL="0" indent="0" algn="l">
              <a:lnSpc>
                <a:spcPts val="2650"/>
              </a:lnSpc>
              <a:buNone/>
            </a:pPr>
            <a:r>
              <a:rPr lang="en-US" sz="2100" b="1">
                <a:solidFill>
                  <a:srgbClr val="443728"/>
                </a:solidFill>
                <a:latin typeface="Crimson Pro Bold" pitchFamily="34" charset="0"/>
                <a:ea typeface="Crimson Pro Bold" pitchFamily="34" charset="-122"/>
                <a:cs typeface="Crimson Pro Bold" pitchFamily="34" charset="-120"/>
              </a:rPr>
              <a:t>Examples</a:t>
            </a:r>
            <a:endParaRPr lang="en-US" sz="2100"/>
          </a:p>
        </p:txBody>
      </p:sp>
      <p:sp>
        <p:nvSpPr>
          <p:cNvPr id="6" name="Text 4"/>
          <p:cNvSpPr/>
          <p:nvPr/>
        </p:nvSpPr>
        <p:spPr>
          <a:xfrm>
            <a:off x="793790" y="4167307"/>
            <a:ext cx="6258520" cy="1344634"/>
          </a:xfrm>
          <a:prstGeom prst="rect">
            <a:avLst/>
          </a:prstGeom>
          <a:noFill/>
          <a:ln/>
        </p:spPr>
        <p:txBody>
          <a:bodyPr wrap="square" lIns="0" tIns="0" rIns="0" bIns="0" rtlCol="0" anchor="t"/>
          <a:lstStyle/>
          <a:p>
            <a:pPr marL="342900" indent="-342900" algn="l">
              <a:lnSpc>
                <a:spcPts val="2600"/>
              </a:lnSpc>
              <a:buSzPct val="100000"/>
              <a:buChar char="•"/>
            </a:pPr>
            <a:r>
              <a:rPr lang="en-US" sz="1650">
                <a:solidFill>
                  <a:srgbClr val="443728"/>
                </a:solidFill>
                <a:latin typeface="Open Sans Light" pitchFamily="34" charset="0"/>
                <a:ea typeface="Open Sans Light" pitchFamily="34" charset="-122"/>
                <a:cs typeface="Open Sans Light" pitchFamily="34" charset="-120"/>
              </a:rPr>
              <a:t>Writing assistance for reports</a:t>
            </a:r>
            <a:endParaRPr lang="en-US" sz="1650"/>
          </a:p>
          <a:p>
            <a:pPr marL="342900" indent="-342900" algn="l">
              <a:lnSpc>
                <a:spcPts val="2600"/>
              </a:lnSpc>
              <a:buSzPct val="100000"/>
              <a:buChar char="•"/>
            </a:pPr>
            <a:r>
              <a:rPr lang="en-US" sz="1650">
                <a:solidFill>
                  <a:srgbClr val="443728"/>
                </a:solidFill>
                <a:latin typeface="Open Sans Light" pitchFamily="34" charset="0"/>
                <a:ea typeface="Open Sans Light" pitchFamily="34" charset="-122"/>
                <a:cs typeface="Open Sans Light" pitchFamily="34" charset="-120"/>
              </a:rPr>
              <a:t>Research summarization</a:t>
            </a:r>
            <a:endParaRPr lang="en-US" sz="1650"/>
          </a:p>
          <a:p>
            <a:pPr marL="342900" indent="-342900" algn="l">
              <a:lnSpc>
                <a:spcPts val="2600"/>
              </a:lnSpc>
              <a:buSzPct val="100000"/>
              <a:buChar char="•"/>
            </a:pPr>
            <a:r>
              <a:rPr lang="en-US" sz="1650">
                <a:solidFill>
                  <a:srgbClr val="443728"/>
                </a:solidFill>
                <a:latin typeface="Open Sans Light" pitchFamily="34" charset="0"/>
                <a:ea typeface="Open Sans Light" pitchFamily="34" charset="-122"/>
                <a:cs typeface="Open Sans Light" pitchFamily="34" charset="-120"/>
              </a:rPr>
              <a:t>Data visualization</a:t>
            </a:r>
            <a:endParaRPr lang="en-US" sz="1650"/>
          </a:p>
          <a:p>
            <a:pPr marL="342900" indent="-342900" algn="l">
              <a:lnSpc>
                <a:spcPts val="2600"/>
              </a:lnSpc>
              <a:buSzPct val="100000"/>
              <a:buChar char="•"/>
            </a:pPr>
            <a:r>
              <a:rPr lang="en-US" sz="1650">
                <a:solidFill>
                  <a:srgbClr val="443728"/>
                </a:solidFill>
                <a:latin typeface="Open Sans Light" pitchFamily="34" charset="0"/>
                <a:ea typeface="Open Sans Light" pitchFamily="34" charset="-122"/>
                <a:cs typeface="Open Sans Light" pitchFamily="34" charset="-120"/>
              </a:rPr>
              <a:t>Code generation for technical staff</a:t>
            </a:r>
            <a:endParaRPr lang="en-US" sz="1650"/>
          </a:p>
        </p:txBody>
      </p:sp>
      <p:pic>
        <p:nvPicPr>
          <p:cNvPr id="7" name="Image 0" descr="preencoded.png"/>
          <p:cNvPicPr>
            <a:picLocks noChangeAspect="1"/>
          </p:cNvPicPr>
          <p:nvPr/>
        </p:nvPicPr>
        <p:blipFill>
          <a:blip r:embed="rId3"/>
          <a:stretch>
            <a:fillRect/>
          </a:stretch>
        </p:blipFill>
        <p:spPr>
          <a:xfrm>
            <a:off x="7585710" y="1897380"/>
            <a:ext cx="5945505" cy="3962519"/>
          </a:xfrm>
          <a:prstGeom prst="rect">
            <a:avLst/>
          </a:prstGeom>
        </p:spPr>
      </p:pic>
      <p:sp>
        <p:nvSpPr>
          <p:cNvPr id="8" name="Shape 5"/>
          <p:cNvSpPr/>
          <p:nvPr/>
        </p:nvSpPr>
        <p:spPr>
          <a:xfrm>
            <a:off x="793790" y="6105944"/>
            <a:ext cx="13042821" cy="1222534"/>
          </a:xfrm>
          <a:prstGeom prst="roundRect">
            <a:avLst>
              <a:gd name="adj" fmla="val 7403"/>
            </a:avLst>
          </a:prstGeom>
          <a:solidFill>
            <a:srgbClr val="E1D4D0"/>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1009174" y="6438128"/>
            <a:ext cx="269319" cy="215384"/>
          </a:xfrm>
          <a:prstGeom prst="rect">
            <a:avLst/>
          </a:prstGeom>
        </p:spPr>
      </p:pic>
      <p:sp>
        <p:nvSpPr>
          <p:cNvPr id="10" name="Text 6"/>
          <p:cNvSpPr/>
          <p:nvPr/>
        </p:nvSpPr>
        <p:spPr>
          <a:xfrm>
            <a:off x="1493877" y="6364428"/>
            <a:ext cx="12127349" cy="672227"/>
          </a:xfrm>
          <a:prstGeom prst="rect">
            <a:avLst/>
          </a:prstGeom>
          <a:noFill/>
          <a:ln/>
        </p:spPr>
        <p:txBody>
          <a:bodyPr wrap="square" lIns="0" tIns="0" rIns="0" bIns="0" rtlCol="0" anchor="t"/>
          <a:lstStyle/>
          <a:p>
            <a:pPr>
              <a:lnSpc>
                <a:spcPts val="2600"/>
              </a:lnSpc>
            </a:pPr>
            <a:r>
              <a:rPr lang="en-US" sz="1650" b="1" dirty="0">
                <a:solidFill>
                  <a:srgbClr val="000000"/>
                </a:solidFill>
                <a:latin typeface="Open Sans ExtraBold"/>
                <a:ea typeface="Open Sans ExtraBold"/>
                <a:cs typeface="Open Sans ExtraBold"/>
              </a:rPr>
              <a:t>The Challenge:</a:t>
            </a:r>
            <a:r>
              <a:rPr lang="en-US" sz="1650" dirty="0">
                <a:solidFill>
                  <a:srgbClr val="000000"/>
                </a:solidFill>
                <a:latin typeface="Open Sans Light"/>
                <a:ea typeface="Open Sans Light"/>
                <a:cs typeface="Open Sans Light"/>
              </a:rPr>
              <a:t> How do we ensure access to everyone to AI literacy? </a:t>
            </a:r>
            <a:endParaRPr lang="en-US" sz="1650" dirty="0">
              <a:latin typeface="Open Sans Light"/>
              <a:ea typeface="Open Sans Light"/>
              <a:cs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38808"/>
            <a:ext cx="7400687" cy="708779"/>
          </a:xfrm>
          <a:prstGeom prst="rect">
            <a:avLst/>
          </a:prstGeom>
          <a:noFill/>
          <a:ln/>
        </p:spPr>
        <p:txBody>
          <a:bodyPr wrap="none" lIns="0" tIns="0" rIns="0" bIns="0" rtlCol="0" anchor="t"/>
          <a:lstStyle/>
          <a:p>
            <a:pPr marL="0" indent="0" algn="l">
              <a:lnSpc>
                <a:spcPts val="5550"/>
              </a:lnSpc>
              <a:buNone/>
            </a:pPr>
            <a:r>
              <a:rPr lang="en-US" sz="4450" b="1">
                <a:solidFill>
                  <a:srgbClr val="443728"/>
                </a:solidFill>
                <a:latin typeface="Crimson Pro Bold" pitchFamily="34" charset="0"/>
                <a:ea typeface="Crimson Pro Bold" pitchFamily="34" charset="-122"/>
                <a:cs typeface="Crimson Pro Bold" pitchFamily="34" charset="-120"/>
              </a:rPr>
              <a:t>Current Montana AI Initiatives</a:t>
            </a:r>
            <a:endParaRPr lang="en-US" sz="4450"/>
          </a:p>
        </p:txBody>
      </p:sp>
      <p:sp>
        <p:nvSpPr>
          <p:cNvPr id="3" name="Shape 1"/>
          <p:cNvSpPr/>
          <p:nvPr/>
        </p:nvSpPr>
        <p:spPr>
          <a:xfrm>
            <a:off x="793790" y="2101215"/>
            <a:ext cx="3090505" cy="4571524"/>
          </a:xfrm>
          <a:prstGeom prst="roundRect">
            <a:avLst>
              <a:gd name="adj" fmla="val 3083"/>
            </a:avLst>
          </a:prstGeom>
          <a:solidFill>
            <a:srgbClr val="FFFCFA"/>
          </a:solidFill>
          <a:ln w="30480">
            <a:solidFill>
              <a:srgbClr val="D1C8C6"/>
            </a:solidFill>
            <a:prstDash val="solid"/>
          </a:ln>
        </p:spPr>
        <p:txBody>
          <a:bodyPr/>
          <a:lstStyle/>
          <a:p>
            <a:endParaRPr lang="en-US"/>
          </a:p>
        </p:txBody>
      </p:sp>
      <p:sp>
        <p:nvSpPr>
          <p:cNvPr id="4" name="Shape 2"/>
          <p:cNvSpPr/>
          <p:nvPr/>
        </p:nvSpPr>
        <p:spPr>
          <a:xfrm>
            <a:off x="824270" y="2131695"/>
            <a:ext cx="3029545" cy="680442"/>
          </a:xfrm>
          <a:prstGeom prst="roundRect">
            <a:avLst>
              <a:gd name="adj" fmla="val 8626"/>
            </a:avLst>
          </a:prstGeom>
          <a:solidFill>
            <a:srgbClr val="EBE2E0"/>
          </a:solidFill>
          <a:ln/>
        </p:spPr>
        <p:txBody>
          <a:bodyPr/>
          <a:lstStyle/>
          <a:p>
            <a:endParaRPr lang="en-US"/>
          </a:p>
        </p:txBody>
      </p:sp>
      <p:sp>
        <p:nvSpPr>
          <p:cNvPr id="5" name="Text 3"/>
          <p:cNvSpPr/>
          <p:nvPr/>
        </p:nvSpPr>
        <p:spPr>
          <a:xfrm>
            <a:off x="2168962" y="2255401"/>
            <a:ext cx="340162" cy="425291"/>
          </a:xfrm>
          <a:prstGeom prst="rect">
            <a:avLst/>
          </a:prstGeom>
          <a:noFill/>
          <a:ln/>
        </p:spPr>
        <p:txBody>
          <a:bodyPr wrap="none" lIns="0" tIns="0" rIns="0" bIns="0" rtlCol="0" anchor="t"/>
          <a:lstStyle/>
          <a:p>
            <a:pPr marL="0" indent="0" algn="l">
              <a:lnSpc>
                <a:spcPts val="2650"/>
              </a:lnSpc>
              <a:buNone/>
            </a:pPr>
            <a:r>
              <a:rPr lang="en-US" sz="2650" b="1">
                <a:solidFill>
                  <a:srgbClr val="443728"/>
                </a:solidFill>
                <a:latin typeface="Crimson Pro Bold" pitchFamily="34" charset="0"/>
                <a:ea typeface="Crimson Pro Bold" pitchFamily="34" charset="-122"/>
                <a:cs typeface="Crimson Pro Bold" pitchFamily="34" charset="-120"/>
              </a:rPr>
              <a:t>1</a:t>
            </a:r>
            <a:endParaRPr lang="en-US" sz="2650"/>
          </a:p>
        </p:txBody>
      </p:sp>
      <p:sp>
        <p:nvSpPr>
          <p:cNvPr id="6" name="Text 4"/>
          <p:cNvSpPr/>
          <p:nvPr/>
        </p:nvSpPr>
        <p:spPr>
          <a:xfrm>
            <a:off x="1051084" y="3038951"/>
            <a:ext cx="2575917" cy="1062990"/>
          </a:xfrm>
          <a:prstGeom prst="rect">
            <a:avLst/>
          </a:prstGeom>
          <a:noFill/>
          <a:ln/>
        </p:spPr>
        <p:txBody>
          <a:bodyPr wrap="squar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AI RFP &amp; Procurement Strategy</a:t>
            </a:r>
            <a:endParaRPr lang="en-US" sz="2200"/>
          </a:p>
        </p:txBody>
      </p:sp>
      <p:sp>
        <p:nvSpPr>
          <p:cNvPr id="7" name="Text 5"/>
          <p:cNvSpPr/>
          <p:nvPr/>
        </p:nvSpPr>
        <p:spPr>
          <a:xfrm>
            <a:off x="1051084" y="4238030"/>
            <a:ext cx="2575917" cy="2177415"/>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Developing vendor evaluation frameworks emphasizing transparency, privacy, and responsible AI. Timeline: Q1-Q2 2026.</a:t>
            </a:r>
            <a:endParaRPr lang="en-US" sz="1750"/>
          </a:p>
        </p:txBody>
      </p:sp>
      <p:sp>
        <p:nvSpPr>
          <p:cNvPr id="8" name="Shape 6"/>
          <p:cNvSpPr/>
          <p:nvPr/>
        </p:nvSpPr>
        <p:spPr>
          <a:xfrm>
            <a:off x="4111109" y="2101215"/>
            <a:ext cx="3090624" cy="4571524"/>
          </a:xfrm>
          <a:prstGeom prst="roundRect">
            <a:avLst>
              <a:gd name="adj" fmla="val 3082"/>
            </a:avLst>
          </a:prstGeom>
          <a:solidFill>
            <a:srgbClr val="FFFCFA"/>
          </a:solidFill>
          <a:ln w="30480">
            <a:solidFill>
              <a:srgbClr val="D1C8C6"/>
            </a:solidFill>
            <a:prstDash val="solid"/>
          </a:ln>
        </p:spPr>
        <p:txBody>
          <a:bodyPr/>
          <a:lstStyle/>
          <a:p>
            <a:endParaRPr lang="en-US"/>
          </a:p>
        </p:txBody>
      </p:sp>
      <p:sp>
        <p:nvSpPr>
          <p:cNvPr id="9" name="Shape 7"/>
          <p:cNvSpPr/>
          <p:nvPr/>
        </p:nvSpPr>
        <p:spPr>
          <a:xfrm>
            <a:off x="4141589" y="2131695"/>
            <a:ext cx="3029664" cy="680442"/>
          </a:xfrm>
          <a:prstGeom prst="roundRect">
            <a:avLst>
              <a:gd name="adj" fmla="val 8626"/>
            </a:avLst>
          </a:prstGeom>
          <a:solidFill>
            <a:srgbClr val="EBE2E0"/>
          </a:solidFill>
          <a:ln/>
        </p:spPr>
        <p:txBody>
          <a:bodyPr/>
          <a:lstStyle/>
          <a:p>
            <a:endParaRPr lang="en-US"/>
          </a:p>
        </p:txBody>
      </p:sp>
      <p:sp>
        <p:nvSpPr>
          <p:cNvPr id="10" name="Text 8"/>
          <p:cNvSpPr/>
          <p:nvPr/>
        </p:nvSpPr>
        <p:spPr>
          <a:xfrm>
            <a:off x="5486281" y="2255401"/>
            <a:ext cx="340162" cy="425291"/>
          </a:xfrm>
          <a:prstGeom prst="rect">
            <a:avLst/>
          </a:prstGeom>
          <a:noFill/>
          <a:ln/>
        </p:spPr>
        <p:txBody>
          <a:bodyPr wrap="none" lIns="0" tIns="0" rIns="0" bIns="0" rtlCol="0" anchor="t"/>
          <a:lstStyle/>
          <a:p>
            <a:pPr marL="0" indent="0" algn="l">
              <a:lnSpc>
                <a:spcPts val="2650"/>
              </a:lnSpc>
              <a:buNone/>
            </a:pPr>
            <a:r>
              <a:rPr lang="en-US" sz="2650" b="1">
                <a:solidFill>
                  <a:srgbClr val="443728"/>
                </a:solidFill>
                <a:latin typeface="Crimson Pro Bold" pitchFamily="34" charset="0"/>
                <a:ea typeface="Crimson Pro Bold" pitchFamily="34" charset="-122"/>
                <a:cs typeface="Crimson Pro Bold" pitchFamily="34" charset="-120"/>
              </a:rPr>
              <a:t>2</a:t>
            </a:r>
            <a:endParaRPr lang="en-US" sz="2650"/>
          </a:p>
        </p:txBody>
      </p:sp>
      <p:sp>
        <p:nvSpPr>
          <p:cNvPr id="11" name="Text 9"/>
          <p:cNvSpPr/>
          <p:nvPr/>
        </p:nvSpPr>
        <p:spPr>
          <a:xfrm>
            <a:off x="4368403" y="3038951"/>
            <a:ext cx="2576036"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Montana AI Sandbox</a:t>
            </a:r>
            <a:endParaRPr lang="en-US" sz="2200"/>
          </a:p>
        </p:txBody>
      </p:sp>
      <p:sp>
        <p:nvSpPr>
          <p:cNvPr id="12" name="Text 10"/>
          <p:cNvSpPr/>
          <p:nvPr/>
        </p:nvSpPr>
        <p:spPr>
          <a:xfrm>
            <a:off x="4368403" y="3529370"/>
            <a:ext cx="2576036" cy="1814513"/>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Safe environment for experimentation with real data and realistic workflows. Operational Q2 2026.</a:t>
            </a:r>
            <a:endParaRPr lang="en-US" sz="1750"/>
          </a:p>
        </p:txBody>
      </p:sp>
      <p:sp>
        <p:nvSpPr>
          <p:cNvPr id="13" name="Shape 11"/>
          <p:cNvSpPr/>
          <p:nvPr/>
        </p:nvSpPr>
        <p:spPr>
          <a:xfrm>
            <a:off x="7428548" y="2101215"/>
            <a:ext cx="3090624" cy="4571524"/>
          </a:xfrm>
          <a:prstGeom prst="roundRect">
            <a:avLst>
              <a:gd name="adj" fmla="val 3082"/>
            </a:avLst>
          </a:prstGeom>
          <a:solidFill>
            <a:srgbClr val="FFFCFA"/>
          </a:solidFill>
          <a:ln w="30480">
            <a:solidFill>
              <a:srgbClr val="D1C8C6"/>
            </a:solidFill>
            <a:prstDash val="solid"/>
          </a:ln>
        </p:spPr>
        <p:txBody>
          <a:bodyPr/>
          <a:lstStyle/>
          <a:p>
            <a:endParaRPr lang="en-US"/>
          </a:p>
        </p:txBody>
      </p:sp>
      <p:sp>
        <p:nvSpPr>
          <p:cNvPr id="14" name="Shape 12"/>
          <p:cNvSpPr/>
          <p:nvPr/>
        </p:nvSpPr>
        <p:spPr>
          <a:xfrm>
            <a:off x="7459027" y="2131695"/>
            <a:ext cx="3029664" cy="680442"/>
          </a:xfrm>
          <a:prstGeom prst="roundRect">
            <a:avLst>
              <a:gd name="adj" fmla="val 8626"/>
            </a:avLst>
          </a:prstGeom>
          <a:solidFill>
            <a:srgbClr val="EBE2E0"/>
          </a:solidFill>
          <a:ln/>
        </p:spPr>
        <p:txBody>
          <a:bodyPr/>
          <a:lstStyle/>
          <a:p>
            <a:endParaRPr lang="en-US"/>
          </a:p>
        </p:txBody>
      </p:sp>
      <p:sp>
        <p:nvSpPr>
          <p:cNvPr id="15" name="Text 13"/>
          <p:cNvSpPr/>
          <p:nvPr/>
        </p:nvSpPr>
        <p:spPr>
          <a:xfrm>
            <a:off x="8803719" y="2255401"/>
            <a:ext cx="340162" cy="425291"/>
          </a:xfrm>
          <a:prstGeom prst="rect">
            <a:avLst/>
          </a:prstGeom>
          <a:noFill/>
          <a:ln/>
        </p:spPr>
        <p:txBody>
          <a:bodyPr wrap="none" lIns="0" tIns="0" rIns="0" bIns="0" rtlCol="0" anchor="t"/>
          <a:lstStyle/>
          <a:p>
            <a:pPr marL="0" indent="0" algn="l">
              <a:lnSpc>
                <a:spcPts val="2650"/>
              </a:lnSpc>
              <a:buNone/>
            </a:pPr>
            <a:r>
              <a:rPr lang="en-US" sz="2650" b="1">
                <a:solidFill>
                  <a:srgbClr val="443728"/>
                </a:solidFill>
                <a:latin typeface="Crimson Pro Bold" pitchFamily="34" charset="0"/>
                <a:ea typeface="Crimson Pro Bold" pitchFamily="34" charset="-122"/>
                <a:cs typeface="Crimson Pro Bold" pitchFamily="34" charset="-120"/>
              </a:rPr>
              <a:t>3</a:t>
            </a:r>
            <a:endParaRPr lang="en-US" sz="2650"/>
          </a:p>
        </p:txBody>
      </p:sp>
      <p:sp>
        <p:nvSpPr>
          <p:cNvPr id="16" name="Text 14"/>
          <p:cNvSpPr/>
          <p:nvPr/>
        </p:nvSpPr>
        <p:spPr>
          <a:xfrm>
            <a:off x="7685842" y="3038951"/>
            <a:ext cx="2576036"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406 Jobs</a:t>
            </a:r>
            <a:endParaRPr lang="en-US" sz="2200"/>
          </a:p>
        </p:txBody>
      </p:sp>
      <p:sp>
        <p:nvSpPr>
          <p:cNvPr id="17" name="Text 15"/>
          <p:cNvSpPr/>
          <p:nvPr/>
        </p:nvSpPr>
        <p:spPr>
          <a:xfrm>
            <a:off x="7685842" y="3529370"/>
            <a:ext cx="2576036" cy="1088708"/>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Working with agencies, business and citizens to enable the workforce</a:t>
            </a:r>
            <a:endParaRPr lang="en-US" sz="1750"/>
          </a:p>
        </p:txBody>
      </p:sp>
      <p:sp>
        <p:nvSpPr>
          <p:cNvPr id="18" name="Shape 16"/>
          <p:cNvSpPr/>
          <p:nvPr/>
        </p:nvSpPr>
        <p:spPr>
          <a:xfrm>
            <a:off x="10745986" y="2101215"/>
            <a:ext cx="3090624" cy="4571524"/>
          </a:xfrm>
          <a:prstGeom prst="roundRect">
            <a:avLst>
              <a:gd name="adj" fmla="val 3082"/>
            </a:avLst>
          </a:prstGeom>
          <a:solidFill>
            <a:srgbClr val="FFFCFA"/>
          </a:solidFill>
          <a:ln w="30480">
            <a:solidFill>
              <a:srgbClr val="D1C8C6"/>
            </a:solidFill>
            <a:prstDash val="solid"/>
          </a:ln>
        </p:spPr>
        <p:txBody>
          <a:bodyPr/>
          <a:lstStyle/>
          <a:p>
            <a:endParaRPr lang="en-US"/>
          </a:p>
        </p:txBody>
      </p:sp>
      <p:sp>
        <p:nvSpPr>
          <p:cNvPr id="19" name="Shape 17"/>
          <p:cNvSpPr/>
          <p:nvPr/>
        </p:nvSpPr>
        <p:spPr>
          <a:xfrm>
            <a:off x="10776466" y="2131695"/>
            <a:ext cx="3029664" cy="680442"/>
          </a:xfrm>
          <a:prstGeom prst="roundRect">
            <a:avLst>
              <a:gd name="adj" fmla="val 8626"/>
            </a:avLst>
          </a:prstGeom>
          <a:solidFill>
            <a:srgbClr val="EBE2E0"/>
          </a:solidFill>
          <a:ln/>
        </p:spPr>
        <p:txBody>
          <a:bodyPr/>
          <a:lstStyle/>
          <a:p>
            <a:endParaRPr lang="en-US"/>
          </a:p>
        </p:txBody>
      </p:sp>
      <p:sp>
        <p:nvSpPr>
          <p:cNvPr id="20" name="Text 18"/>
          <p:cNvSpPr/>
          <p:nvPr/>
        </p:nvSpPr>
        <p:spPr>
          <a:xfrm>
            <a:off x="12121158" y="2255401"/>
            <a:ext cx="340162" cy="425291"/>
          </a:xfrm>
          <a:prstGeom prst="rect">
            <a:avLst/>
          </a:prstGeom>
          <a:noFill/>
          <a:ln/>
        </p:spPr>
        <p:txBody>
          <a:bodyPr wrap="none" lIns="0" tIns="0" rIns="0" bIns="0" rtlCol="0" anchor="t"/>
          <a:lstStyle/>
          <a:p>
            <a:pPr marL="0" indent="0" algn="l">
              <a:lnSpc>
                <a:spcPts val="2650"/>
              </a:lnSpc>
              <a:buNone/>
            </a:pPr>
            <a:r>
              <a:rPr lang="en-US" sz="2650" b="1">
                <a:solidFill>
                  <a:srgbClr val="443728"/>
                </a:solidFill>
                <a:latin typeface="Crimson Pro Bold" pitchFamily="34" charset="0"/>
                <a:ea typeface="Crimson Pro Bold" pitchFamily="34" charset="-122"/>
                <a:cs typeface="Crimson Pro Bold" pitchFamily="34" charset="-120"/>
              </a:rPr>
              <a:t>4</a:t>
            </a:r>
            <a:endParaRPr lang="en-US" sz="2650"/>
          </a:p>
        </p:txBody>
      </p:sp>
      <p:sp>
        <p:nvSpPr>
          <p:cNvPr id="21" name="Text 19"/>
          <p:cNvSpPr/>
          <p:nvPr/>
        </p:nvSpPr>
        <p:spPr>
          <a:xfrm>
            <a:off x="11003280" y="3038951"/>
            <a:ext cx="2576036" cy="708660"/>
          </a:xfrm>
          <a:prstGeom prst="rect">
            <a:avLst/>
          </a:prstGeom>
          <a:noFill/>
          <a:ln/>
        </p:spPr>
        <p:txBody>
          <a:bodyPr wrap="squar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Training &amp; Enablement</a:t>
            </a:r>
            <a:endParaRPr lang="en-US" sz="2200"/>
          </a:p>
        </p:txBody>
      </p:sp>
      <p:sp>
        <p:nvSpPr>
          <p:cNvPr id="22" name="Text 20"/>
          <p:cNvSpPr/>
          <p:nvPr/>
        </p:nvSpPr>
        <p:spPr>
          <a:xfrm>
            <a:off x="11003280" y="3883700"/>
            <a:ext cx="2576036" cy="2177415"/>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Flexible learning opportunities including coffee talks, workshops, and small group sessions tailored to different skill levels.</a:t>
            </a:r>
            <a:endParaRPr lang="en-US" sz="1750"/>
          </a:p>
        </p:txBody>
      </p:sp>
      <p:sp>
        <p:nvSpPr>
          <p:cNvPr id="23" name="Text 21"/>
          <p:cNvSpPr/>
          <p:nvPr/>
        </p:nvSpPr>
        <p:spPr>
          <a:xfrm>
            <a:off x="793790" y="6927890"/>
            <a:ext cx="13042821" cy="362903"/>
          </a:xfrm>
          <a:prstGeom prst="rect">
            <a:avLst/>
          </a:prstGeom>
          <a:noFill/>
          <a:ln/>
        </p:spPr>
        <p:txBody>
          <a:bodyPr wrap="none" lIns="0" tIns="0" rIns="0" bIns="0" rtlCol="0" anchor="t"/>
          <a:lstStyle/>
          <a:p>
            <a:pPr marL="0" indent="0" algn="l">
              <a:lnSpc>
                <a:spcPts val="2850"/>
              </a:lnSpc>
              <a:buNone/>
            </a:pPr>
            <a:endParaRPr lang="en-US" sz="17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5" name="Text 2"/>
          <p:cNvSpPr/>
          <p:nvPr/>
        </p:nvSpPr>
        <p:spPr>
          <a:xfrm>
            <a:off x="793790" y="4413052"/>
            <a:ext cx="9547265" cy="708779"/>
          </a:xfrm>
          <a:prstGeom prst="rect">
            <a:avLst/>
          </a:prstGeom>
          <a:noFill/>
          <a:ln/>
        </p:spPr>
        <p:txBody>
          <a:bodyPr wrap="none" lIns="0" tIns="0" rIns="0" bIns="0" rtlCol="0" anchor="t"/>
          <a:lstStyle/>
          <a:p>
            <a:pPr marL="0" indent="0" algn="l">
              <a:lnSpc>
                <a:spcPts val="5550"/>
              </a:lnSpc>
              <a:buNone/>
            </a:pPr>
            <a:r>
              <a:rPr lang="en-US" sz="4450" b="1">
                <a:solidFill>
                  <a:srgbClr val="443728"/>
                </a:solidFill>
                <a:latin typeface="Crimson Pro Bold" pitchFamily="34" charset="0"/>
                <a:ea typeface="Crimson Pro Bold" pitchFamily="34" charset="-122"/>
                <a:cs typeface="Crimson Pro Bold" pitchFamily="34" charset="-120"/>
              </a:rPr>
              <a:t>Libraries Are Essential AI Infrastructure</a:t>
            </a:r>
            <a:endParaRPr lang="en-US" sz="4450"/>
          </a:p>
        </p:txBody>
      </p:sp>
      <p:sp>
        <p:nvSpPr>
          <p:cNvPr id="6" name="Text 3"/>
          <p:cNvSpPr/>
          <p:nvPr/>
        </p:nvSpPr>
        <p:spPr>
          <a:xfrm>
            <a:off x="793790" y="5461992"/>
            <a:ext cx="13042821" cy="725805"/>
          </a:xfrm>
          <a:prstGeom prst="rect">
            <a:avLst/>
          </a:prstGeom>
          <a:noFill/>
          <a:ln/>
        </p:spPr>
        <p:txBody>
          <a:bodyPr wrap="square" lIns="0" tIns="0" rIns="0" bIns="0" rtlCol="0" anchor="t"/>
          <a:lstStyle/>
          <a:p>
            <a:pPr>
              <a:lnSpc>
                <a:spcPts val="2850"/>
              </a:lnSpc>
            </a:pPr>
            <a:r>
              <a:rPr lang="en-US" sz="1750">
                <a:solidFill>
                  <a:srgbClr val="443728"/>
                </a:solidFill>
                <a:latin typeface="Open Sans Light"/>
                <a:ea typeface="Open Sans Light"/>
                <a:cs typeface="Open Sans Light"/>
              </a:rPr>
              <a:t>AI literacy can't be left to private sector training companies. Access for everyone requires public infrastructure. Responsible AI adoption needs trusted guides, not just vendors. Montana's rural communities need local AI enablement.</a:t>
            </a:r>
            <a:endParaRPr lang="en-US" sz="1750">
              <a:latin typeface="Open Sans Light"/>
              <a:ea typeface="Open Sans Light"/>
              <a:cs typeface="Open Sans Light"/>
            </a:endParaRPr>
          </a:p>
        </p:txBody>
      </p:sp>
      <p:sp>
        <p:nvSpPr>
          <p:cNvPr id="7" name="Text 4"/>
          <p:cNvSpPr/>
          <p:nvPr/>
        </p:nvSpPr>
        <p:spPr>
          <a:xfrm>
            <a:off x="793790" y="6442948"/>
            <a:ext cx="13042821" cy="725805"/>
          </a:xfrm>
          <a:prstGeom prst="rect">
            <a:avLst/>
          </a:prstGeom>
          <a:noFill/>
          <a:ln/>
        </p:spPr>
        <p:txBody>
          <a:bodyPr wrap="square" lIns="0" tIns="0" rIns="0" bIns="0" rtlCol="0" anchor="t"/>
          <a:lstStyle/>
          <a:p>
            <a:pPr marL="0" indent="0" algn="l">
              <a:lnSpc>
                <a:spcPts val="2850"/>
              </a:lnSpc>
              <a:buNone/>
            </a:pPr>
            <a:r>
              <a:rPr lang="en-US" sz="1750" b="1">
                <a:solidFill>
                  <a:srgbClr val="443728"/>
                </a:solidFill>
                <a:latin typeface="Open Sans ExtraBold" pitchFamily="34" charset="0"/>
                <a:ea typeface="Open Sans ExtraBold" pitchFamily="34" charset="-122"/>
                <a:cs typeface="Open Sans ExtraBold" pitchFamily="34" charset="-120"/>
              </a:rPr>
              <a:t>The Evidence:</a:t>
            </a:r>
            <a:r>
              <a:rPr lang="en-US" sz="1750">
                <a:solidFill>
                  <a:srgbClr val="443728"/>
                </a:solidFill>
                <a:latin typeface="Open Sans Light" pitchFamily="34" charset="0"/>
                <a:ea typeface="Open Sans Light" pitchFamily="34" charset="-122"/>
                <a:cs typeface="Open Sans Light" pitchFamily="34" charset="-120"/>
              </a:rPr>
              <a:t> Academic research and professional frameworks recognize that library workers have the right competencies for AI enablement.</a:t>
            </a:r>
            <a:endParaRPr lang="en-US" sz="175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56429"/>
            <a:ext cx="12458581" cy="708779"/>
          </a:xfrm>
          <a:prstGeom prst="rect">
            <a:avLst/>
          </a:prstGeom>
          <a:noFill/>
          <a:ln/>
        </p:spPr>
        <p:txBody>
          <a:bodyPr wrap="none" lIns="0" tIns="0" rIns="0" bIns="0" rtlCol="0" anchor="t"/>
          <a:lstStyle/>
          <a:p>
            <a:pPr marL="0" indent="0" algn="l">
              <a:lnSpc>
                <a:spcPts val="5550"/>
              </a:lnSpc>
              <a:buNone/>
            </a:pPr>
            <a:r>
              <a:rPr lang="en-US" sz="4450" b="1">
                <a:solidFill>
                  <a:srgbClr val="443728"/>
                </a:solidFill>
                <a:latin typeface="Crimson Pro Bold" pitchFamily="34" charset="0"/>
                <a:ea typeface="Crimson Pro Bold" pitchFamily="34" charset="-122"/>
                <a:cs typeface="Crimson Pro Bold" pitchFamily="34" charset="-120"/>
              </a:rPr>
              <a:t>Why Library Workers Are Primed for AI Enablement</a:t>
            </a:r>
            <a:endParaRPr lang="en-US" sz="4450"/>
          </a:p>
        </p:txBody>
      </p:sp>
      <p:pic>
        <p:nvPicPr>
          <p:cNvPr id="3" name="Image 0" descr="preencoded.png"/>
          <p:cNvPicPr>
            <a:picLocks noChangeAspect="1"/>
          </p:cNvPicPr>
          <p:nvPr/>
        </p:nvPicPr>
        <p:blipFill>
          <a:blip r:embed="rId3"/>
          <a:stretch>
            <a:fillRect/>
          </a:stretch>
        </p:blipFill>
        <p:spPr>
          <a:xfrm>
            <a:off x="793790" y="2118836"/>
            <a:ext cx="6521410" cy="907256"/>
          </a:xfrm>
          <a:prstGeom prst="rect">
            <a:avLst/>
          </a:prstGeom>
        </p:spPr>
      </p:pic>
      <p:sp>
        <p:nvSpPr>
          <p:cNvPr id="4" name="Text 1"/>
          <p:cNvSpPr/>
          <p:nvPr/>
        </p:nvSpPr>
        <p:spPr>
          <a:xfrm>
            <a:off x="1020604" y="3252907"/>
            <a:ext cx="4198858"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Information Literacy → AI Literacy</a:t>
            </a:r>
            <a:endParaRPr lang="en-US" sz="2200"/>
          </a:p>
        </p:txBody>
      </p:sp>
      <p:sp>
        <p:nvSpPr>
          <p:cNvPr id="5" name="Text 2"/>
          <p:cNvSpPr/>
          <p:nvPr/>
        </p:nvSpPr>
        <p:spPr>
          <a:xfrm>
            <a:off x="1020604" y="3743325"/>
            <a:ext cx="6067782" cy="725805"/>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You already teach people to evaluate information sources and understand how information systems work.</a:t>
            </a:r>
            <a:endParaRPr lang="en-US" sz="1750"/>
          </a:p>
        </p:txBody>
      </p:sp>
      <p:pic>
        <p:nvPicPr>
          <p:cNvPr id="6" name="Image 1" descr="preencoded.png"/>
          <p:cNvPicPr>
            <a:picLocks noChangeAspect="1"/>
          </p:cNvPicPr>
          <p:nvPr/>
        </p:nvPicPr>
        <p:blipFill>
          <a:blip r:embed="rId4"/>
          <a:stretch>
            <a:fillRect/>
          </a:stretch>
        </p:blipFill>
        <p:spPr>
          <a:xfrm>
            <a:off x="7315200" y="2118836"/>
            <a:ext cx="6521410" cy="907256"/>
          </a:xfrm>
          <a:prstGeom prst="rect">
            <a:avLst/>
          </a:prstGeom>
        </p:spPr>
      </p:pic>
      <p:sp>
        <p:nvSpPr>
          <p:cNvPr id="7" name="Text 3"/>
          <p:cNvSpPr/>
          <p:nvPr/>
        </p:nvSpPr>
        <p:spPr>
          <a:xfrm>
            <a:off x="7542014" y="3252907"/>
            <a:ext cx="3486507"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Trusted Community Anchors</a:t>
            </a:r>
            <a:endParaRPr lang="en-US" sz="2200"/>
          </a:p>
        </p:txBody>
      </p:sp>
      <p:sp>
        <p:nvSpPr>
          <p:cNvPr id="8" name="Text 4"/>
          <p:cNvSpPr/>
          <p:nvPr/>
        </p:nvSpPr>
        <p:spPr>
          <a:xfrm>
            <a:off x="7542014" y="3743325"/>
            <a:ext cx="6067782" cy="725805"/>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Libraries are among the most trusted public institutions, serving everyone regardless of background.</a:t>
            </a:r>
            <a:endParaRPr lang="en-US" sz="1750"/>
          </a:p>
        </p:txBody>
      </p:sp>
      <p:pic>
        <p:nvPicPr>
          <p:cNvPr id="9" name="Image 2" descr="preencoded.png"/>
          <p:cNvPicPr>
            <a:picLocks noChangeAspect="1"/>
          </p:cNvPicPr>
          <p:nvPr/>
        </p:nvPicPr>
        <p:blipFill>
          <a:blip r:embed="rId5"/>
          <a:stretch>
            <a:fillRect/>
          </a:stretch>
        </p:blipFill>
        <p:spPr>
          <a:xfrm>
            <a:off x="793790" y="4695944"/>
            <a:ext cx="6521410" cy="907256"/>
          </a:xfrm>
          <a:prstGeom prst="rect">
            <a:avLst/>
          </a:prstGeom>
        </p:spPr>
      </p:pic>
      <p:sp>
        <p:nvSpPr>
          <p:cNvPr id="10" name="Text 5"/>
          <p:cNvSpPr/>
          <p:nvPr/>
        </p:nvSpPr>
        <p:spPr>
          <a:xfrm>
            <a:off x="1020604" y="5830014"/>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Values-First Approach</a:t>
            </a:r>
            <a:endParaRPr lang="en-US" sz="2200"/>
          </a:p>
        </p:txBody>
      </p:sp>
      <p:sp>
        <p:nvSpPr>
          <p:cNvPr id="11" name="Text 6"/>
          <p:cNvSpPr/>
          <p:nvPr/>
        </p:nvSpPr>
        <p:spPr>
          <a:xfrm>
            <a:off x="1020604" y="6320433"/>
            <a:ext cx="6067782" cy="725805"/>
          </a:xfrm>
          <a:prstGeom prst="rect">
            <a:avLst/>
          </a:prstGeom>
          <a:noFill/>
          <a:ln/>
        </p:spPr>
        <p:txBody>
          <a:bodyPr wrap="square" lIns="0" tIns="0" rIns="0" bIns="0" rtlCol="0" anchor="t"/>
          <a:lstStyle/>
          <a:p>
            <a:pPr>
              <a:lnSpc>
                <a:spcPts val="2850"/>
              </a:lnSpc>
            </a:pPr>
            <a:r>
              <a:rPr lang="en-US" sz="1750">
                <a:solidFill>
                  <a:srgbClr val="443728"/>
                </a:solidFill>
                <a:latin typeface="Open Sans Light"/>
                <a:ea typeface="Open Sans Light"/>
                <a:cs typeface="Open Sans Light"/>
              </a:rPr>
              <a:t>Libraries prioritize access and public good that aligns perfectly with responsible AI adoption.</a:t>
            </a:r>
            <a:endParaRPr lang="en-US" sz="1750">
              <a:latin typeface="Open Sans Light"/>
              <a:ea typeface="Open Sans Light"/>
              <a:cs typeface="Open Sans Light"/>
            </a:endParaRPr>
          </a:p>
        </p:txBody>
      </p:sp>
      <p:pic>
        <p:nvPicPr>
          <p:cNvPr id="12" name="Image 3" descr="preencoded.png"/>
          <p:cNvPicPr>
            <a:picLocks noChangeAspect="1"/>
          </p:cNvPicPr>
          <p:nvPr/>
        </p:nvPicPr>
        <p:blipFill>
          <a:blip r:embed="rId6"/>
          <a:stretch>
            <a:fillRect/>
          </a:stretch>
        </p:blipFill>
        <p:spPr>
          <a:xfrm>
            <a:off x="7315200" y="4695944"/>
            <a:ext cx="6521410" cy="907256"/>
          </a:xfrm>
          <a:prstGeom prst="rect">
            <a:avLst/>
          </a:prstGeom>
        </p:spPr>
      </p:pic>
      <p:sp>
        <p:nvSpPr>
          <p:cNvPr id="13" name="Text 7"/>
          <p:cNvSpPr/>
          <p:nvPr/>
        </p:nvSpPr>
        <p:spPr>
          <a:xfrm>
            <a:off x="7542014" y="5830014"/>
            <a:ext cx="4208740"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Knowledge Transfer Infrastructure</a:t>
            </a:r>
            <a:endParaRPr lang="en-US" sz="2200"/>
          </a:p>
        </p:txBody>
      </p:sp>
      <p:sp>
        <p:nvSpPr>
          <p:cNvPr id="14" name="Text 8"/>
          <p:cNvSpPr/>
          <p:nvPr/>
        </p:nvSpPr>
        <p:spPr>
          <a:xfrm>
            <a:off x="7542014" y="6320433"/>
            <a:ext cx="6067782" cy="725805"/>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You already provide workshops, classes, and one-on-one help with proven scalability.</a:t>
            </a:r>
            <a:endParaRPr lang="en-US" sz="17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42737"/>
            <a:ext cx="13042821" cy="1346835"/>
          </a:xfrm>
          <a:prstGeom prst="rect">
            <a:avLst/>
          </a:prstGeom>
          <a:noFill/>
          <a:ln/>
        </p:spPr>
        <p:txBody>
          <a:bodyPr wrap="square" lIns="0" tIns="0" rIns="0" bIns="0" rtlCol="0" anchor="t"/>
          <a:lstStyle/>
          <a:p>
            <a:pPr marL="0" indent="0" algn="l">
              <a:lnSpc>
                <a:spcPts val="5300"/>
              </a:lnSpc>
              <a:buNone/>
            </a:pPr>
            <a:r>
              <a:rPr lang="en-US" sz="4200" b="1">
                <a:solidFill>
                  <a:srgbClr val="443728"/>
                </a:solidFill>
                <a:latin typeface="Crimson Pro Bold" pitchFamily="34" charset="0"/>
                <a:ea typeface="Crimson Pro Bold" pitchFamily="34" charset="-122"/>
                <a:cs typeface="Crimson Pro Bold" pitchFamily="34" charset="-120"/>
              </a:rPr>
              <a:t>Institute of Museum and Library Services (IMLS) Best Practices: Public Libraries as AI Learning Hubs</a:t>
            </a:r>
            <a:endParaRPr lang="en-US" sz="4200"/>
          </a:p>
        </p:txBody>
      </p:sp>
      <p:pic>
        <p:nvPicPr>
          <p:cNvPr id="3" name="Image 0" descr="preencoded.png"/>
          <p:cNvPicPr>
            <a:picLocks noChangeAspect="1"/>
          </p:cNvPicPr>
          <p:nvPr/>
        </p:nvPicPr>
        <p:blipFill>
          <a:blip r:embed="rId3"/>
          <a:stretch>
            <a:fillRect/>
          </a:stretch>
        </p:blipFill>
        <p:spPr>
          <a:xfrm>
            <a:off x="793790" y="2826901"/>
            <a:ext cx="5945505" cy="3962519"/>
          </a:xfrm>
          <a:prstGeom prst="rect">
            <a:avLst/>
          </a:prstGeom>
        </p:spPr>
      </p:pic>
      <p:sp>
        <p:nvSpPr>
          <p:cNvPr id="4" name="Text 1"/>
          <p:cNvSpPr/>
          <p:nvPr/>
        </p:nvSpPr>
        <p:spPr>
          <a:xfrm>
            <a:off x="7585710" y="2801303"/>
            <a:ext cx="5125879" cy="336590"/>
          </a:xfrm>
          <a:prstGeom prst="rect">
            <a:avLst/>
          </a:prstGeom>
          <a:noFill/>
          <a:ln/>
        </p:spPr>
        <p:txBody>
          <a:bodyPr wrap="none" lIns="0" tIns="0" rIns="0" bIns="0" rtlCol="0" anchor="t"/>
          <a:lstStyle/>
          <a:p>
            <a:pPr marL="0" indent="0" algn="l">
              <a:lnSpc>
                <a:spcPts val="2650"/>
              </a:lnSpc>
              <a:buNone/>
            </a:pPr>
            <a:r>
              <a:rPr lang="en-US" sz="2100" b="1">
                <a:solidFill>
                  <a:srgbClr val="443728"/>
                </a:solidFill>
                <a:latin typeface="Crimson Pro Bold" pitchFamily="34" charset="0"/>
                <a:ea typeface="Crimson Pro Bold" pitchFamily="34" charset="-122"/>
                <a:cs typeface="Crimson Pro Bold" pitchFamily="34" charset="-120"/>
              </a:rPr>
              <a:t>What Public Libraries Are Successfully Doing</a:t>
            </a:r>
            <a:endParaRPr lang="en-US" sz="2100"/>
          </a:p>
        </p:txBody>
      </p:sp>
      <p:sp>
        <p:nvSpPr>
          <p:cNvPr id="5" name="Text 2"/>
          <p:cNvSpPr/>
          <p:nvPr/>
        </p:nvSpPr>
        <p:spPr>
          <a:xfrm>
            <a:off x="7585710" y="3342561"/>
            <a:ext cx="6258520" cy="2689269"/>
          </a:xfrm>
          <a:prstGeom prst="rect">
            <a:avLst/>
          </a:prstGeom>
          <a:noFill/>
          <a:ln/>
        </p:spPr>
        <p:txBody>
          <a:bodyPr wrap="square" lIns="0" tIns="0" rIns="0" bIns="0" rtlCol="0" anchor="t"/>
          <a:lstStyle/>
          <a:p>
            <a:pPr marL="342900" indent="-342900" algn="l">
              <a:lnSpc>
                <a:spcPts val="2600"/>
              </a:lnSpc>
              <a:buSzPct val="100000"/>
              <a:buChar char="•"/>
            </a:pPr>
            <a:r>
              <a:rPr lang="en-US" sz="1650" b="1">
                <a:solidFill>
                  <a:srgbClr val="443728"/>
                </a:solidFill>
                <a:latin typeface="Open Sans ExtraBold" pitchFamily="34" charset="0"/>
                <a:ea typeface="Open Sans ExtraBold" pitchFamily="34" charset="-122"/>
                <a:cs typeface="Open Sans ExtraBold" pitchFamily="34" charset="-120"/>
              </a:rPr>
              <a:t>Awareness Building:</a:t>
            </a:r>
            <a:r>
              <a:rPr lang="en-US" sz="1650">
                <a:solidFill>
                  <a:srgbClr val="443728"/>
                </a:solidFill>
                <a:latin typeface="Open Sans Light" pitchFamily="34" charset="0"/>
                <a:ea typeface="Open Sans Light" pitchFamily="34" charset="-122"/>
                <a:cs typeface="Open Sans Light" pitchFamily="34" charset="-120"/>
              </a:rPr>
              <a:t> Seminars with AI experts, exhibitions, community conversations</a:t>
            </a:r>
            <a:endParaRPr lang="en-US" sz="1650"/>
          </a:p>
          <a:p>
            <a:pPr marL="342900" indent="-342900" algn="l">
              <a:lnSpc>
                <a:spcPts val="2600"/>
              </a:lnSpc>
              <a:buSzPct val="100000"/>
              <a:buChar char="•"/>
            </a:pPr>
            <a:r>
              <a:rPr lang="en-US" sz="1650" b="1">
                <a:solidFill>
                  <a:srgbClr val="443728"/>
                </a:solidFill>
                <a:latin typeface="Open Sans ExtraBold" pitchFamily="34" charset="0"/>
                <a:ea typeface="Open Sans ExtraBold" pitchFamily="34" charset="-122"/>
                <a:cs typeface="Open Sans ExtraBold" pitchFamily="34" charset="-120"/>
              </a:rPr>
              <a:t>Competency Development:</a:t>
            </a:r>
            <a:r>
              <a:rPr lang="en-US" sz="1650">
                <a:solidFill>
                  <a:srgbClr val="443728"/>
                </a:solidFill>
                <a:latin typeface="Open Sans Light" pitchFamily="34" charset="0"/>
                <a:ea typeface="Open Sans Light" pitchFamily="34" charset="-122"/>
                <a:cs typeface="Open Sans Light" pitchFamily="34" charset="-120"/>
              </a:rPr>
              <a:t> Non-technical and technical programs, progressive learning paths</a:t>
            </a:r>
            <a:endParaRPr lang="en-US" sz="1650"/>
          </a:p>
          <a:p>
            <a:pPr marL="342900" indent="-342900" algn="l">
              <a:lnSpc>
                <a:spcPts val="2600"/>
              </a:lnSpc>
              <a:buSzPct val="100000"/>
              <a:buChar char="•"/>
            </a:pPr>
            <a:r>
              <a:rPr lang="en-US" sz="1650" b="1">
                <a:solidFill>
                  <a:srgbClr val="443728"/>
                </a:solidFill>
                <a:latin typeface="Open Sans ExtraBold" pitchFamily="34" charset="0"/>
                <a:ea typeface="Open Sans ExtraBold" pitchFamily="34" charset="-122"/>
                <a:cs typeface="Open Sans ExtraBold" pitchFamily="34" charset="-120"/>
              </a:rPr>
              <a:t>Strategic Partnerships:</a:t>
            </a:r>
            <a:r>
              <a:rPr lang="en-US" sz="1650">
                <a:solidFill>
                  <a:srgbClr val="443728"/>
                </a:solidFill>
                <a:latin typeface="Open Sans Light" pitchFamily="34" charset="0"/>
                <a:ea typeface="Open Sans Light" pitchFamily="34" charset="-122"/>
                <a:cs typeface="Open Sans Light" pitchFamily="34" charset="-120"/>
              </a:rPr>
              <a:t> Collaborating with universities, nonprofits, government, industry</a:t>
            </a:r>
            <a:endParaRPr lang="en-US" sz="1650"/>
          </a:p>
          <a:p>
            <a:pPr marL="342900" indent="-342900">
              <a:lnSpc>
                <a:spcPts val="2600"/>
              </a:lnSpc>
              <a:buSzPct val="100000"/>
              <a:buChar char="•"/>
            </a:pPr>
            <a:r>
              <a:rPr lang="en-US" sz="1650" b="1">
                <a:solidFill>
                  <a:srgbClr val="443728"/>
                </a:solidFill>
                <a:latin typeface="Open Sans ExtraBold"/>
                <a:ea typeface="Open Sans ExtraBold"/>
                <a:cs typeface="Open Sans ExtraBold"/>
              </a:rPr>
              <a:t>Access for Everyone:</a:t>
            </a:r>
            <a:r>
              <a:rPr lang="en-US" sz="1650">
                <a:solidFill>
                  <a:srgbClr val="443728"/>
                </a:solidFill>
                <a:latin typeface="Open Sans Light"/>
                <a:ea typeface="Open Sans Light"/>
                <a:cs typeface="Open Sans Light"/>
              </a:rPr>
              <a:t> Programs serving diverse communities, free or low-cost, multiple formats</a:t>
            </a:r>
            <a:endParaRPr lang="en-US" sz="1650">
              <a:latin typeface="Open Sans Light"/>
              <a:ea typeface="Open Sans Light"/>
              <a:cs typeface="Open Sans Light"/>
            </a:endParaRPr>
          </a:p>
        </p:txBody>
      </p:sp>
      <p:sp>
        <p:nvSpPr>
          <p:cNvPr id="6" name="Text 3"/>
          <p:cNvSpPr/>
          <p:nvPr/>
        </p:nvSpPr>
        <p:spPr>
          <a:xfrm>
            <a:off x="7585710" y="6216019"/>
            <a:ext cx="6258520" cy="672227"/>
          </a:xfrm>
          <a:prstGeom prst="rect">
            <a:avLst/>
          </a:prstGeom>
          <a:noFill/>
          <a:ln/>
        </p:spPr>
        <p:txBody>
          <a:bodyPr wrap="square" lIns="0" tIns="0" rIns="0" bIns="0" rtlCol="0" anchor="t"/>
          <a:lstStyle/>
          <a:p>
            <a:pPr marL="0" indent="0" algn="l">
              <a:lnSpc>
                <a:spcPts val="2600"/>
              </a:lnSpc>
              <a:buNone/>
            </a:pPr>
            <a:r>
              <a:rPr lang="en-US" sz="1650" b="1">
                <a:solidFill>
                  <a:srgbClr val="443728"/>
                </a:solidFill>
                <a:latin typeface="Open Sans ExtraBold" pitchFamily="34" charset="0"/>
                <a:ea typeface="Open Sans ExtraBold" pitchFamily="34" charset="-122"/>
                <a:cs typeface="Open Sans ExtraBold" pitchFamily="34" charset="-120"/>
              </a:rPr>
              <a:t>Key Finding:</a:t>
            </a:r>
            <a:r>
              <a:rPr lang="en-US" sz="1650">
                <a:solidFill>
                  <a:srgbClr val="443728"/>
                </a:solidFill>
                <a:latin typeface="Open Sans Light" pitchFamily="34" charset="0"/>
                <a:ea typeface="Open Sans Light" pitchFamily="34" charset="-122"/>
                <a:cs typeface="Open Sans Light" pitchFamily="34" charset="-120"/>
              </a:rPr>
              <a:t> Public libraries are successfully democratizing AI education for everyone, not just the privileged few.</a:t>
            </a:r>
            <a:endParaRPr lang="en-US" sz="16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54844"/>
            <a:ext cx="13042821" cy="1417558"/>
          </a:xfrm>
          <a:prstGeom prst="rect">
            <a:avLst/>
          </a:prstGeom>
          <a:noFill/>
          <a:ln/>
        </p:spPr>
        <p:txBody>
          <a:bodyPr wrap="square" lIns="0" tIns="0" rIns="0" bIns="0" rtlCol="0" anchor="t"/>
          <a:lstStyle/>
          <a:p>
            <a:pPr marL="0" indent="0" algn="l">
              <a:lnSpc>
                <a:spcPts val="5550"/>
              </a:lnSpc>
              <a:buNone/>
            </a:pPr>
            <a:r>
              <a:rPr lang="en-US" sz="4450" b="1">
                <a:solidFill>
                  <a:srgbClr val="443728"/>
                </a:solidFill>
                <a:latin typeface="Crimson Pro Bold" pitchFamily="34" charset="0"/>
                <a:ea typeface="Crimson Pro Bold" pitchFamily="34" charset="-122"/>
                <a:cs typeface="Crimson Pro Bold" pitchFamily="34" charset="-120"/>
              </a:rPr>
              <a:t>Growth Mindset: Why Libraries Matter for AI Enablement</a:t>
            </a:r>
            <a:endParaRPr lang="en-US" sz="4450"/>
          </a:p>
        </p:txBody>
      </p:sp>
      <p:sp>
        <p:nvSpPr>
          <p:cNvPr id="3" name="Shape 1"/>
          <p:cNvSpPr/>
          <p:nvPr/>
        </p:nvSpPr>
        <p:spPr>
          <a:xfrm>
            <a:off x="793790" y="2526030"/>
            <a:ext cx="4196358" cy="2773799"/>
          </a:xfrm>
          <a:prstGeom prst="roundRect">
            <a:avLst>
              <a:gd name="adj" fmla="val 19626"/>
            </a:avLst>
          </a:prstGeom>
          <a:solidFill>
            <a:srgbClr val="EBE2E0"/>
          </a:solidFill>
          <a:ln w="7620">
            <a:solidFill>
              <a:srgbClr val="D1C8C6"/>
            </a:solidFill>
            <a:prstDash val="solid"/>
          </a:ln>
        </p:spPr>
        <p:txBody>
          <a:bodyPr/>
          <a:lstStyle/>
          <a:p>
            <a:endParaRPr lang="en-US"/>
          </a:p>
        </p:txBody>
      </p:sp>
      <p:sp>
        <p:nvSpPr>
          <p:cNvPr id="4" name="Text 2"/>
          <p:cNvSpPr/>
          <p:nvPr/>
        </p:nvSpPr>
        <p:spPr>
          <a:xfrm>
            <a:off x="1028224" y="2760464"/>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Values-First Approach</a:t>
            </a:r>
            <a:endParaRPr lang="en-US" sz="2200"/>
          </a:p>
        </p:txBody>
      </p:sp>
      <p:sp>
        <p:nvSpPr>
          <p:cNvPr id="5" name="Text 3"/>
          <p:cNvSpPr/>
          <p:nvPr/>
        </p:nvSpPr>
        <p:spPr>
          <a:xfrm>
            <a:off x="1028224" y="3250883"/>
            <a:ext cx="3727490" cy="1451610"/>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Light" pitchFamily="34" charset="0"/>
                <a:ea typeface="Open Sans Light" pitchFamily="34" charset="-122"/>
                <a:cs typeface="Open Sans Light" pitchFamily="34" charset="-120"/>
              </a:rPr>
              <a:t>Libraries embody ”pragmatic and careful adoption"—this isn't a weakness, it's a competitive advantage that builds public trust.</a:t>
            </a:r>
            <a:endParaRPr lang="en-US" sz="1750" dirty="0"/>
          </a:p>
        </p:txBody>
      </p:sp>
      <p:sp>
        <p:nvSpPr>
          <p:cNvPr id="6" name="Shape 4"/>
          <p:cNvSpPr/>
          <p:nvPr/>
        </p:nvSpPr>
        <p:spPr>
          <a:xfrm>
            <a:off x="5216962" y="2526030"/>
            <a:ext cx="4196358" cy="2773799"/>
          </a:xfrm>
          <a:prstGeom prst="roundRect">
            <a:avLst>
              <a:gd name="adj" fmla="val 19626"/>
            </a:avLst>
          </a:prstGeom>
          <a:solidFill>
            <a:srgbClr val="EBE2E0"/>
          </a:solidFill>
          <a:ln w="7620">
            <a:solidFill>
              <a:srgbClr val="D1C8C6"/>
            </a:solidFill>
            <a:prstDash val="solid"/>
          </a:ln>
        </p:spPr>
        <p:txBody>
          <a:bodyPr/>
          <a:lstStyle/>
          <a:p>
            <a:endParaRPr lang="en-US"/>
          </a:p>
        </p:txBody>
      </p:sp>
      <p:sp>
        <p:nvSpPr>
          <p:cNvPr id="7" name="Text 5"/>
          <p:cNvSpPr/>
          <p:nvPr/>
        </p:nvSpPr>
        <p:spPr>
          <a:xfrm>
            <a:off x="5451396" y="2760464"/>
            <a:ext cx="2835235" cy="354330"/>
          </a:xfrm>
          <a:prstGeom prst="rect">
            <a:avLst/>
          </a:prstGeom>
          <a:noFill/>
          <a:ln/>
        </p:spPr>
        <p:txBody>
          <a:bodyPr wrap="none" lIns="0" tIns="0" rIns="0" bIns="0" rtlCol="0" anchor="t"/>
          <a:lstStyle/>
          <a:p>
            <a:pPr>
              <a:lnSpc>
                <a:spcPts val="2750"/>
              </a:lnSpc>
            </a:pPr>
            <a:r>
              <a:rPr lang="en-US" sz="2200" b="1">
                <a:solidFill>
                  <a:srgbClr val="443728"/>
                </a:solidFill>
                <a:latin typeface="Crimson Pro Bold"/>
              </a:rPr>
              <a:t>Accessible Infrastructure</a:t>
            </a:r>
            <a:endParaRPr lang="en-US" sz="2200" err="1"/>
          </a:p>
        </p:txBody>
      </p:sp>
      <p:sp>
        <p:nvSpPr>
          <p:cNvPr id="8" name="Text 6"/>
          <p:cNvSpPr/>
          <p:nvPr/>
        </p:nvSpPr>
        <p:spPr>
          <a:xfrm>
            <a:off x="5451396" y="3250883"/>
            <a:ext cx="3727490" cy="1088708"/>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You serve rural and underserved populations with physical presence in communities across Montana.</a:t>
            </a:r>
            <a:endParaRPr lang="en-US" sz="1750"/>
          </a:p>
        </p:txBody>
      </p:sp>
      <p:sp>
        <p:nvSpPr>
          <p:cNvPr id="9" name="Shape 7"/>
          <p:cNvSpPr/>
          <p:nvPr/>
        </p:nvSpPr>
        <p:spPr>
          <a:xfrm>
            <a:off x="9640133" y="2526030"/>
            <a:ext cx="4196358" cy="2773799"/>
          </a:xfrm>
          <a:prstGeom prst="roundRect">
            <a:avLst>
              <a:gd name="adj" fmla="val 19626"/>
            </a:avLst>
          </a:prstGeom>
          <a:solidFill>
            <a:srgbClr val="EBE2E0"/>
          </a:solidFill>
          <a:ln w="7620">
            <a:solidFill>
              <a:srgbClr val="D1C8C6"/>
            </a:solidFill>
            <a:prstDash val="solid"/>
          </a:ln>
        </p:spPr>
        <p:txBody>
          <a:bodyPr/>
          <a:lstStyle/>
          <a:p>
            <a:endParaRPr lang="en-US"/>
          </a:p>
        </p:txBody>
      </p:sp>
      <p:sp>
        <p:nvSpPr>
          <p:cNvPr id="10" name="Text 8"/>
          <p:cNvSpPr/>
          <p:nvPr/>
        </p:nvSpPr>
        <p:spPr>
          <a:xfrm>
            <a:off x="9874568" y="2760464"/>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Competency Breadth</a:t>
            </a:r>
            <a:endParaRPr lang="en-US" sz="2200"/>
          </a:p>
        </p:txBody>
      </p:sp>
      <p:sp>
        <p:nvSpPr>
          <p:cNvPr id="11" name="Text 9"/>
          <p:cNvSpPr/>
          <p:nvPr/>
        </p:nvSpPr>
        <p:spPr>
          <a:xfrm>
            <a:off x="9874568" y="3250883"/>
            <a:ext cx="3727490" cy="1814513"/>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Light" pitchFamily="34" charset="0"/>
                <a:ea typeface="Open Sans Light" pitchFamily="34" charset="-122"/>
                <a:cs typeface="Open Sans Light" pitchFamily="34" charset="-120"/>
              </a:rPr>
              <a:t>Library workers understand information systems, ethics, community needs, and education, exactly what AI enablement requires.</a:t>
            </a:r>
            <a:endParaRPr lang="en-US" sz="1750" dirty="0"/>
          </a:p>
        </p:txBody>
      </p:sp>
      <p:sp>
        <p:nvSpPr>
          <p:cNvPr id="12" name="Shape 10"/>
          <p:cNvSpPr/>
          <p:nvPr/>
        </p:nvSpPr>
        <p:spPr>
          <a:xfrm>
            <a:off x="793790" y="5526643"/>
            <a:ext cx="6407944" cy="2047994"/>
          </a:xfrm>
          <a:prstGeom prst="roundRect">
            <a:avLst>
              <a:gd name="adj" fmla="val 26581"/>
            </a:avLst>
          </a:prstGeom>
          <a:solidFill>
            <a:srgbClr val="EBE2E0"/>
          </a:solidFill>
          <a:ln w="7620">
            <a:solidFill>
              <a:srgbClr val="D1C8C6"/>
            </a:solidFill>
            <a:prstDash val="solid"/>
          </a:ln>
        </p:spPr>
        <p:txBody>
          <a:bodyPr/>
          <a:lstStyle/>
          <a:p>
            <a:endParaRPr lang="en-US"/>
          </a:p>
        </p:txBody>
      </p:sp>
      <p:sp>
        <p:nvSpPr>
          <p:cNvPr id="13" name="Text 11"/>
          <p:cNvSpPr/>
          <p:nvPr/>
        </p:nvSpPr>
        <p:spPr>
          <a:xfrm>
            <a:off x="1028224" y="5761077"/>
            <a:ext cx="3542943"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Knowledge Transfer Capacity</a:t>
            </a:r>
            <a:endParaRPr lang="en-US" sz="2200"/>
          </a:p>
        </p:txBody>
      </p:sp>
      <p:sp>
        <p:nvSpPr>
          <p:cNvPr id="14" name="Text 12"/>
          <p:cNvSpPr/>
          <p:nvPr/>
        </p:nvSpPr>
        <p:spPr>
          <a:xfrm>
            <a:off x="1028224" y="6251496"/>
            <a:ext cx="5939076" cy="1088708"/>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You have proven models for scaling education and creating learning communities adapted to local contexts.</a:t>
            </a:r>
            <a:endParaRPr lang="en-US" sz="1750"/>
          </a:p>
        </p:txBody>
      </p:sp>
      <p:sp>
        <p:nvSpPr>
          <p:cNvPr id="15" name="Shape 13"/>
          <p:cNvSpPr/>
          <p:nvPr/>
        </p:nvSpPr>
        <p:spPr>
          <a:xfrm>
            <a:off x="7428548" y="5526643"/>
            <a:ext cx="6407944" cy="2047994"/>
          </a:xfrm>
          <a:prstGeom prst="roundRect">
            <a:avLst>
              <a:gd name="adj" fmla="val 26581"/>
            </a:avLst>
          </a:prstGeom>
          <a:solidFill>
            <a:srgbClr val="EBE2E0"/>
          </a:solidFill>
          <a:ln w="7620">
            <a:solidFill>
              <a:srgbClr val="D1C8C6"/>
            </a:solidFill>
            <a:prstDash val="solid"/>
          </a:ln>
        </p:spPr>
        <p:txBody>
          <a:bodyPr/>
          <a:lstStyle/>
          <a:p>
            <a:endParaRPr lang="en-US"/>
          </a:p>
        </p:txBody>
      </p:sp>
      <p:sp>
        <p:nvSpPr>
          <p:cNvPr id="16" name="Text 14"/>
          <p:cNvSpPr/>
          <p:nvPr/>
        </p:nvSpPr>
        <p:spPr>
          <a:xfrm>
            <a:off x="7662982" y="5761077"/>
            <a:ext cx="3917990" cy="354330"/>
          </a:xfrm>
          <a:prstGeom prst="rect">
            <a:avLst/>
          </a:prstGeom>
          <a:noFill/>
          <a:ln/>
        </p:spPr>
        <p:txBody>
          <a:bodyPr wrap="none" lIns="0" tIns="0" rIns="0" bIns="0" rtlCol="0" anchor="t"/>
          <a:lstStyle/>
          <a:p>
            <a:pPr marL="0" indent="0" algn="l">
              <a:lnSpc>
                <a:spcPts val="2750"/>
              </a:lnSpc>
              <a:buNone/>
            </a:pPr>
            <a:r>
              <a:rPr lang="en-US" sz="2200" b="1">
                <a:solidFill>
                  <a:srgbClr val="443728"/>
                </a:solidFill>
                <a:latin typeface="Crimson Pro Bold" pitchFamily="34" charset="0"/>
                <a:ea typeface="Crimson Pro Bold" pitchFamily="34" charset="-122"/>
                <a:cs typeface="Crimson Pro Bold" pitchFamily="34" charset="-120"/>
              </a:rPr>
              <a:t>Collaborative Partnership Model</a:t>
            </a:r>
            <a:endParaRPr lang="en-US" sz="2200"/>
          </a:p>
        </p:txBody>
      </p:sp>
      <p:sp>
        <p:nvSpPr>
          <p:cNvPr id="17" name="Text 15"/>
          <p:cNvSpPr/>
          <p:nvPr/>
        </p:nvSpPr>
        <p:spPr>
          <a:xfrm>
            <a:off x="7662982" y="6251496"/>
            <a:ext cx="5939076" cy="1088708"/>
          </a:xfrm>
          <a:prstGeom prst="rect">
            <a:avLst/>
          </a:prstGeom>
          <a:noFill/>
          <a:ln/>
        </p:spPr>
        <p:txBody>
          <a:bodyPr wrap="square" lIns="0" tIns="0" rIns="0" bIns="0" rtlCol="0" anchor="t"/>
          <a:lstStyle/>
          <a:p>
            <a:pPr marL="0" indent="0" algn="l">
              <a:lnSpc>
                <a:spcPts val="2850"/>
              </a:lnSpc>
              <a:buNone/>
            </a:pPr>
            <a:r>
              <a:rPr lang="en-US" sz="1750">
                <a:solidFill>
                  <a:srgbClr val="443728"/>
                </a:solidFill>
                <a:latin typeface="Open Sans Light" pitchFamily="34" charset="0"/>
                <a:ea typeface="Open Sans Light" pitchFamily="34" charset="-122"/>
                <a:cs typeface="Open Sans Light" pitchFamily="34" charset="-120"/>
              </a:rPr>
              <a:t>You're positioned to be the connective tissue for Montana's AI ecosystem, facilitating knowledge sharing across sectors.</a:t>
            </a:r>
            <a:endParaRPr lang="en-US" sz="17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790218" y="627698"/>
            <a:ext cx="811649" cy="395526"/>
          </a:xfrm>
          <a:prstGeom prst="roundRect">
            <a:avLst>
              <a:gd name="adj" fmla="val 18221"/>
            </a:avLst>
          </a:prstGeom>
          <a:solidFill>
            <a:srgbClr val="EBE2E0"/>
          </a:solidFill>
          <a:ln/>
        </p:spPr>
        <p:txBody>
          <a:bodyPr/>
          <a:lstStyle/>
          <a:p>
            <a:endParaRPr lang="en-US"/>
          </a:p>
        </p:txBody>
      </p:sp>
      <p:sp>
        <p:nvSpPr>
          <p:cNvPr id="4" name="Text 1"/>
          <p:cNvSpPr/>
          <p:nvPr/>
        </p:nvSpPr>
        <p:spPr>
          <a:xfrm>
            <a:off x="918805" y="691991"/>
            <a:ext cx="554474" cy="266938"/>
          </a:xfrm>
          <a:prstGeom prst="rect">
            <a:avLst/>
          </a:prstGeom>
          <a:noFill/>
          <a:ln/>
        </p:spPr>
        <p:txBody>
          <a:bodyPr wrap="none" lIns="0" tIns="0" rIns="0" bIns="0" rtlCol="0" anchor="t"/>
          <a:lstStyle/>
          <a:p>
            <a:pPr marL="0" indent="0" algn="l">
              <a:lnSpc>
                <a:spcPts val="2100"/>
              </a:lnSpc>
              <a:buNone/>
            </a:pPr>
            <a:r>
              <a:rPr lang="en-US" sz="1350">
                <a:solidFill>
                  <a:srgbClr val="443728"/>
                </a:solidFill>
                <a:latin typeface="Open Sans Light" pitchFamily="34" charset="0"/>
                <a:ea typeface="Open Sans Light" pitchFamily="34" charset="-122"/>
                <a:cs typeface="Open Sans Light" pitchFamily="34" charset="-120"/>
              </a:rPr>
              <a:t>PART 6</a:t>
            </a:r>
            <a:endParaRPr lang="en-US" sz="1350"/>
          </a:p>
        </p:txBody>
      </p:sp>
      <p:sp>
        <p:nvSpPr>
          <p:cNvPr id="5" name="Text 2"/>
          <p:cNvSpPr/>
          <p:nvPr/>
        </p:nvSpPr>
        <p:spPr>
          <a:xfrm>
            <a:off x="790218" y="1104305"/>
            <a:ext cx="7563564" cy="1340644"/>
          </a:xfrm>
          <a:prstGeom prst="rect">
            <a:avLst/>
          </a:prstGeom>
          <a:noFill/>
          <a:ln/>
        </p:spPr>
        <p:txBody>
          <a:bodyPr wrap="square" lIns="0" tIns="0" rIns="0" bIns="0" rtlCol="0" anchor="t"/>
          <a:lstStyle/>
          <a:p>
            <a:pPr marL="0" indent="0" algn="l">
              <a:lnSpc>
                <a:spcPts val="5250"/>
              </a:lnSpc>
              <a:buNone/>
            </a:pPr>
            <a:r>
              <a:rPr lang="en-US" sz="4200" b="1">
                <a:solidFill>
                  <a:srgbClr val="443728"/>
                </a:solidFill>
                <a:latin typeface="Crimson Pro Bold" pitchFamily="34" charset="0"/>
                <a:ea typeface="Crimson Pro Bold" pitchFamily="34" charset="-122"/>
                <a:cs typeface="Crimson Pro Bold" pitchFamily="34" charset="-120"/>
              </a:rPr>
              <a:t>The Opportunity: Montana's Strategic Position</a:t>
            </a:r>
            <a:endParaRPr lang="en-US" sz="420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218" y="2749153"/>
            <a:ext cx="643414" cy="643414"/>
          </a:xfrm>
          <a:prstGeom prst="rect">
            <a:avLst/>
          </a:prstGeom>
        </p:spPr>
      </p:pic>
      <p:sp>
        <p:nvSpPr>
          <p:cNvPr id="7" name="Text 3"/>
          <p:cNvSpPr/>
          <p:nvPr/>
        </p:nvSpPr>
        <p:spPr>
          <a:xfrm>
            <a:off x="1687116" y="2749153"/>
            <a:ext cx="2681168" cy="335161"/>
          </a:xfrm>
          <a:prstGeom prst="rect">
            <a:avLst/>
          </a:prstGeom>
          <a:noFill/>
          <a:ln/>
        </p:spPr>
        <p:txBody>
          <a:bodyPr wrap="none" lIns="0" tIns="0" rIns="0" bIns="0" rtlCol="0" anchor="t"/>
          <a:lstStyle/>
          <a:p>
            <a:pPr marL="0" indent="0" algn="l">
              <a:lnSpc>
                <a:spcPts val="2600"/>
              </a:lnSpc>
              <a:buNone/>
            </a:pPr>
            <a:r>
              <a:rPr lang="en-US" sz="2100" b="1">
                <a:solidFill>
                  <a:srgbClr val="443728"/>
                </a:solidFill>
                <a:latin typeface="Crimson Pro Bold" pitchFamily="34" charset="0"/>
                <a:ea typeface="Crimson Pro Bold" pitchFamily="34" charset="-122"/>
                <a:cs typeface="Crimson Pro Bold" pitchFamily="34" charset="-120"/>
              </a:rPr>
              <a:t>Montana Can Lead</a:t>
            </a:r>
            <a:endParaRPr lang="en-US" sz="2100"/>
          </a:p>
        </p:txBody>
      </p:sp>
      <p:sp>
        <p:nvSpPr>
          <p:cNvPr id="8" name="Text 4"/>
          <p:cNvSpPr/>
          <p:nvPr/>
        </p:nvSpPr>
        <p:spPr>
          <a:xfrm>
            <a:off x="1687116" y="3205996"/>
            <a:ext cx="6666667" cy="667703"/>
          </a:xfrm>
          <a:prstGeom prst="rect">
            <a:avLst/>
          </a:prstGeom>
          <a:noFill/>
          <a:ln/>
        </p:spPr>
        <p:txBody>
          <a:bodyPr wrap="square" lIns="0" tIns="0" rIns="0" bIns="0" rtlCol="0" anchor="t"/>
          <a:lstStyle/>
          <a:p>
            <a:pPr marL="0" indent="0" algn="l">
              <a:lnSpc>
                <a:spcPts val="2600"/>
              </a:lnSpc>
              <a:buNone/>
            </a:pPr>
            <a:r>
              <a:rPr lang="en-US" sz="1650">
                <a:solidFill>
                  <a:srgbClr val="443728"/>
                </a:solidFill>
                <a:latin typeface="Open Sans Light" pitchFamily="34" charset="0"/>
                <a:ea typeface="Open Sans Light" pitchFamily="34" charset="-122"/>
                <a:cs typeface="Open Sans Light" pitchFamily="34" charset="-120"/>
              </a:rPr>
              <a:t>We're small enough to experiment quickly, connected enough to share what works, and grounded enough to put people first.</a:t>
            </a:r>
            <a:endParaRPr lang="en-US" sz="1650"/>
          </a:p>
        </p:txBody>
      </p:sp>
      <p:pic>
        <p:nvPicPr>
          <p:cNvPr id="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218" y="4279344"/>
            <a:ext cx="643414" cy="643414"/>
          </a:xfrm>
          <a:prstGeom prst="rect">
            <a:avLst/>
          </a:prstGeom>
        </p:spPr>
      </p:pic>
      <p:sp>
        <p:nvSpPr>
          <p:cNvPr id="10" name="Text 5"/>
          <p:cNvSpPr/>
          <p:nvPr/>
        </p:nvSpPr>
        <p:spPr>
          <a:xfrm>
            <a:off x="1687116" y="4279344"/>
            <a:ext cx="2681168" cy="335161"/>
          </a:xfrm>
          <a:prstGeom prst="rect">
            <a:avLst/>
          </a:prstGeom>
          <a:noFill/>
          <a:ln/>
        </p:spPr>
        <p:txBody>
          <a:bodyPr wrap="none" lIns="0" tIns="0" rIns="0" bIns="0" rtlCol="0" anchor="t"/>
          <a:lstStyle/>
          <a:p>
            <a:pPr marL="0" indent="0" algn="l">
              <a:lnSpc>
                <a:spcPts val="2600"/>
              </a:lnSpc>
              <a:buNone/>
            </a:pPr>
            <a:r>
              <a:rPr lang="en-US" sz="2100" b="1">
                <a:solidFill>
                  <a:srgbClr val="443728"/>
                </a:solidFill>
                <a:latin typeface="Crimson Pro Bold" pitchFamily="34" charset="0"/>
                <a:ea typeface="Crimson Pro Bold" pitchFamily="34" charset="-122"/>
                <a:cs typeface="Crimson Pro Bold" pitchFamily="34" charset="-120"/>
              </a:rPr>
              <a:t>Strategic Advantage</a:t>
            </a:r>
            <a:endParaRPr lang="en-US" sz="2100"/>
          </a:p>
        </p:txBody>
      </p:sp>
      <p:sp>
        <p:nvSpPr>
          <p:cNvPr id="11" name="Text 6"/>
          <p:cNvSpPr/>
          <p:nvPr/>
        </p:nvSpPr>
        <p:spPr>
          <a:xfrm>
            <a:off x="1687116" y="4736187"/>
            <a:ext cx="6666667" cy="1001554"/>
          </a:xfrm>
          <a:prstGeom prst="rect">
            <a:avLst/>
          </a:prstGeom>
          <a:noFill/>
          <a:ln/>
        </p:spPr>
        <p:txBody>
          <a:bodyPr wrap="square" lIns="0" tIns="0" rIns="0" bIns="0" rtlCol="0" anchor="t"/>
          <a:lstStyle/>
          <a:p>
            <a:pPr marL="0" indent="0" algn="l">
              <a:lnSpc>
                <a:spcPts val="2600"/>
              </a:lnSpc>
              <a:buNone/>
            </a:pPr>
            <a:r>
              <a:rPr lang="en-US" sz="1650" dirty="0">
                <a:solidFill>
                  <a:srgbClr val="443728"/>
                </a:solidFill>
                <a:latin typeface="Open Sans Light" pitchFamily="34" charset="0"/>
                <a:ea typeface="Open Sans Light" pitchFamily="34" charset="-122"/>
                <a:cs typeface="Open Sans Light" pitchFamily="34" charset="-120"/>
              </a:rPr>
              <a:t>Montana libraries already demonstrate leadership. We have academic partnerships, research capacity, and various communities</a:t>
            </a:r>
            <a:endParaRPr lang="en-US" sz="1650" dirty="0"/>
          </a:p>
        </p:txBody>
      </p:sp>
      <p:pic>
        <p:nvPicPr>
          <p:cNvPr id="12"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0218" y="6143387"/>
            <a:ext cx="643414" cy="643414"/>
          </a:xfrm>
          <a:prstGeom prst="rect">
            <a:avLst/>
          </a:prstGeom>
        </p:spPr>
      </p:pic>
      <p:sp>
        <p:nvSpPr>
          <p:cNvPr id="13" name="Text 7"/>
          <p:cNvSpPr/>
          <p:nvPr/>
        </p:nvSpPr>
        <p:spPr>
          <a:xfrm>
            <a:off x="1687116" y="6143387"/>
            <a:ext cx="2681168" cy="335161"/>
          </a:xfrm>
          <a:prstGeom prst="rect">
            <a:avLst/>
          </a:prstGeom>
          <a:noFill/>
          <a:ln/>
        </p:spPr>
        <p:txBody>
          <a:bodyPr wrap="none" lIns="0" tIns="0" rIns="0" bIns="0" rtlCol="0" anchor="t"/>
          <a:lstStyle/>
          <a:p>
            <a:pPr marL="0" indent="0" algn="l">
              <a:lnSpc>
                <a:spcPts val="2600"/>
              </a:lnSpc>
              <a:buNone/>
            </a:pPr>
            <a:r>
              <a:rPr lang="en-US" sz="2100" b="1">
                <a:solidFill>
                  <a:srgbClr val="443728"/>
                </a:solidFill>
                <a:latin typeface="Crimson Pro Bold" pitchFamily="34" charset="0"/>
                <a:ea typeface="Crimson Pro Bold" pitchFamily="34" charset="-122"/>
                <a:cs typeface="Crimson Pro Bold" pitchFamily="34" charset="-120"/>
              </a:rPr>
              <a:t>National Model</a:t>
            </a:r>
            <a:endParaRPr lang="en-US" sz="2100"/>
          </a:p>
        </p:txBody>
      </p:sp>
      <p:sp>
        <p:nvSpPr>
          <p:cNvPr id="14" name="Text 8"/>
          <p:cNvSpPr/>
          <p:nvPr/>
        </p:nvSpPr>
        <p:spPr>
          <a:xfrm>
            <a:off x="1687116" y="6600230"/>
            <a:ext cx="6666667" cy="1001554"/>
          </a:xfrm>
          <a:prstGeom prst="rect">
            <a:avLst/>
          </a:prstGeom>
          <a:noFill/>
          <a:ln/>
        </p:spPr>
        <p:txBody>
          <a:bodyPr wrap="square" lIns="0" tIns="0" rIns="0" bIns="0" rtlCol="0" anchor="t"/>
          <a:lstStyle/>
          <a:p>
            <a:pPr>
              <a:lnSpc>
                <a:spcPts val="2600"/>
              </a:lnSpc>
            </a:pPr>
            <a:r>
              <a:rPr lang="en-US" sz="1650" dirty="0">
                <a:solidFill>
                  <a:srgbClr val="443728"/>
                </a:solidFill>
                <a:latin typeface="Open Sans Light"/>
                <a:ea typeface="Open Sans Light"/>
                <a:cs typeface="Open Sans Light"/>
              </a:rPr>
              <a:t>Montana becomes a model for how libraries enable access for everyone and responsible AI adoption</a:t>
            </a:r>
            <a:endParaRPr lang="en-US" sz="1650" dirty="0">
              <a:latin typeface="Open Sans Light"/>
              <a:ea typeface="Open Sans Light"/>
              <a:cs typeface="Open Sans Ligh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1656</TotalTime>
  <Words>1167</Words>
  <Application>Microsoft Office PowerPoint</Application>
  <PresentationFormat>Custom</PresentationFormat>
  <Paragraphs>134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Open Sans Light</vt:lpstr>
      <vt:lpstr>Crimson Pro Bold</vt:lpstr>
      <vt:lpstr>Arial</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Gersdorf, Victoria</dc:creator>
  <cp:lastModifiedBy>Gersdorf, Victoria</cp:lastModifiedBy>
  <cp:revision>2</cp:revision>
  <dcterms:created xsi:type="dcterms:W3CDTF">2026-01-29T19:07:47Z</dcterms:created>
  <dcterms:modified xsi:type="dcterms:W3CDTF">2026-02-12T19:33:16Z</dcterms:modified>
</cp:coreProperties>
</file>