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1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335" r:id="rId6"/>
    <p:sldId id="348" r:id="rId7"/>
    <p:sldId id="336" r:id="rId8"/>
    <p:sldId id="312" r:id="rId9"/>
    <p:sldId id="394" r:id="rId10"/>
    <p:sldId id="308" r:id="rId11"/>
    <p:sldId id="309" r:id="rId12"/>
    <p:sldId id="333" r:id="rId13"/>
    <p:sldId id="352" r:id="rId14"/>
    <p:sldId id="329" r:id="rId15"/>
    <p:sldId id="306" r:id="rId16"/>
    <p:sldId id="354" r:id="rId17"/>
    <p:sldId id="273" r:id="rId18"/>
    <p:sldId id="265" r:id="rId19"/>
    <p:sldId id="319" r:id="rId20"/>
    <p:sldId id="337" r:id="rId21"/>
    <p:sldId id="393" r:id="rId22"/>
    <p:sldId id="338" r:id="rId23"/>
    <p:sldId id="350" r:id="rId24"/>
    <p:sldId id="274" r:id="rId25"/>
  </p:sldIdLst>
  <p:sldSz cx="9144000" cy="5143500" type="screen16x9"/>
  <p:notesSz cx="6858000" cy="9144000"/>
  <p:embeddedFontLst>
    <p:embeddedFont>
      <p:font typeface="Alfa Slab One" panose="020B0604020202020204" charset="0"/>
      <p:regular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ockwell" panose="02060603020205020403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BB68B-95F2-AEC8-798E-ADF017B39750}" name="Clark, Jason" initials="CJ" userId="S::k93j787@msu.montana.edu::ba15bd2d-8c92-409e-971a-57a342af1669" providerId="AD"/>
  <p188:author id="{D6701DAE-5C1E-A2BD-834F-B2E042062483}" name="Moorman, Taylor" initials="TM" userId="S::z46x631@msu.montana.edu::e474f51a-9408-4a3d-9d25-0a06d9b11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4F002-CAE4-4ED1-9E7D-690D36076A74}" v="193" dt="2025-06-11T16:34:14.745"/>
    <p1510:client id="{B9A0171C-CAE2-5B48-8734-1D00C6711BE8}" v="4" dt="2025-06-11T14:55:09.560"/>
  </p1510:revLst>
</p1510:revInfo>
</file>

<file path=ppt/tableStyles.xml><?xml version="1.0" encoding="utf-8"?>
<a:tblStyleLst xmlns:a="http://schemas.openxmlformats.org/drawingml/2006/main" def="{4737EA6A-4F47-4419-8CEE-8792FBC98461}">
  <a:tblStyle styleId="{4737EA6A-4F47-4419-8CEE-8792FBC98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BF85B4-BF15-43F0-B568-9048BF4EF2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24" name="Google Shape;7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>
          <a:extLst>
            <a:ext uri="{FF2B5EF4-FFF2-40B4-BE49-F238E27FC236}">
              <a16:creationId xmlns:a16="http://schemas.microsoft.com/office/drawing/2014/main" id="{78A7F6C4-E8C8-9E73-5377-4641E0BF6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25457b12000_0_26:notes">
            <a:extLst>
              <a:ext uri="{FF2B5EF4-FFF2-40B4-BE49-F238E27FC236}">
                <a16:creationId xmlns:a16="http://schemas.microsoft.com/office/drawing/2014/main" id="{0ADF9A89-9A53-92F6-E6D9-5A6C999964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617" name="Google Shape;3617;g25457b12000_0_26:notes">
            <a:extLst>
              <a:ext uri="{FF2B5EF4-FFF2-40B4-BE49-F238E27FC236}">
                <a16:creationId xmlns:a16="http://schemas.microsoft.com/office/drawing/2014/main" id="{CB230A59-1B38-20F7-88A6-B3B3B1007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86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>
          <a:extLst>
            <a:ext uri="{FF2B5EF4-FFF2-40B4-BE49-F238E27FC236}">
              <a16:creationId xmlns:a16="http://schemas.microsoft.com/office/drawing/2014/main" id="{C9BFA5DA-9E03-0642-3EFD-2D4722F2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25457b12000_0_11:notes">
            <a:extLst>
              <a:ext uri="{FF2B5EF4-FFF2-40B4-BE49-F238E27FC236}">
                <a16:creationId xmlns:a16="http://schemas.microsoft.com/office/drawing/2014/main" id="{03BAFF40-9D24-5163-1592-E9A1A29F48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817" name="Google Shape;1817;g25457b12000_0_11:notes">
            <a:extLst>
              <a:ext uri="{FF2B5EF4-FFF2-40B4-BE49-F238E27FC236}">
                <a16:creationId xmlns:a16="http://schemas.microsoft.com/office/drawing/2014/main" id="{BBFFE90C-FD7B-A46F-98D2-4028D884D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363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ebe32c24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81" name="Google Shape;281;g34ebe32c24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ebe32c2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30" name="Google Shape;230;g34ebe32c24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9" name="Google Shape;6469;g2556431c17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470" name="Google Shape;6470;g2556431c17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13ce2af5b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28" name="Google Shape;1428;g13ce2af5b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25457b1200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402" name="Google Shape;3402;g25457b1200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25457b1200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617" name="Google Shape;3617;g25457b1200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>
          <a:extLst>
            <a:ext uri="{FF2B5EF4-FFF2-40B4-BE49-F238E27FC236}">
              <a16:creationId xmlns:a16="http://schemas.microsoft.com/office/drawing/2014/main" id="{3FA74603-3D9F-86A9-666A-EE197400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25457b12000_0_11:notes">
            <a:extLst>
              <a:ext uri="{FF2B5EF4-FFF2-40B4-BE49-F238E27FC236}">
                <a16:creationId xmlns:a16="http://schemas.microsoft.com/office/drawing/2014/main" id="{7ED0B819-ACE7-0B43-19A0-CFC70ACB86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817" name="Google Shape;1817;g25457b12000_0_11:notes">
            <a:extLst>
              <a:ext uri="{FF2B5EF4-FFF2-40B4-BE49-F238E27FC236}">
                <a16:creationId xmlns:a16="http://schemas.microsoft.com/office/drawing/2014/main" id="{923F974D-428C-8C1B-85B5-963876B2C5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83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>
          <a:extLst>
            <a:ext uri="{FF2B5EF4-FFF2-40B4-BE49-F238E27FC236}">
              <a16:creationId xmlns:a16="http://schemas.microsoft.com/office/drawing/2014/main" id="{3768809D-815E-6261-E0E1-DE8A15C6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25457b12000_0_26:notes">
            <a:extLst>
              <a:ext uri="{FF2B5EF4-FFF2-40B4-BE49-F238E27FC236}">
                <a16:creationId xmlns:a16="http://schemas.microsoft.com/office/drawing/2014/main" id="{FF1191E1-717B-B380-A6CA-5BBCBD744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617" name="Google Shape;3617;g25457b12000_0_26:notes">
            <a:extLst>
              <a:ext uri="{FF2B5EF4-FFF2-40B4-BE49-F238E27FC236}">
                <a16:creationId xmlns:a16="http://schemas.microsoft.com/office/drawing/2014/main" id="{A7938D6A-10FD-C6F1-2146-983E1E08E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05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>
          <a:extLst>
            <a:ext uri="{FF2B5EF4-FFF2-40B4-BE49-F238E27FC236}">
              <a16:creationId xmlns:a16="http://schemas.microsoft.com/office/drawing/2014/main" id="{6948231A-48F7-0DE9-AB59-CC80305E4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25457b12000_0_26:notes">
            <a:extLst>
              <a:ext uri="{FF2B5EF4-FFF2-40B4-BE49-F238E27FC236}">
                <a16:creationId xmlns:a16="http://schemas.microsoft.com/office/drawing/2014/main" id="{6A959634-86ED-C599-D68F-9B8FA0079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617" name="Google Shape;3617;g25457b12000_0_26:notes">
            <a:extLst>
              <a:ext uri="{FF2B5EF4-FFF2-40B4-BE49-F238E27FC236}">
                <a16:creationId xmlns:a16="http://schemas.microsoft.com/office/drawing/2014/main" id="{FFD56433-B55C-390E-4307-AB5F8C8810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06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>
          <a:extLst>
            <a:ext uri="{FF2B5EF4-FFF2-40B4-BE49-F238E27FC236}">
              <a16:creationId xmlns:a16="http://schemas.microsoft.com/office/drawing/2014/main" id="{386FE2CE-6896-DB45-8A17-B44D6B33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25457b12000_0_26:notes">
            <a:extLst>
              <a:ext uri="{FF2B5EF4-FFF2-40B4-BE49-F238E27FC236}">
                <a16:creationId xmlns:a16="http://schemas.microsoft.com/office/drawing/2014/main" id="{B8BD817C-5F89-6EA4-5711-0E66A34ECD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617" name="Google Shape;3617;g25457b12000_0_26:notes">
            <a:extLst>
              <a:ext uri="{FF2B5EF4-FFF2-40B4-BE49-F238E27FC236}">
                <a16:creationId xmlns:a16="http://schemas.microsoft.com/office/drawing/2014/main" id="{A62378A7-2702-1B4F-3D70-BD8BC0A847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97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2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34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9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795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4559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24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062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124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786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9973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title" idx="2" hasCustomPrompt="1"/>
          </p:nvPr>
        </p:nvSpPr>
        <p:spPr>
          <a:xfrm>
            <a:off x="1541377" y="1443260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9" name="Google Shape;179;p14"/>
          <p:cNvSpPr txBox="1">
            <a:spLocks noGrp="1"/>
          </p:cNvSpPr>
          <p:nvPr>
            <p:ph type="title" idx="3" hasCustomPrompt="1"/>
          </p:nvPr>
        </p:nvSpPr>
        <p:spPr>
          <a:xfrm>
            <a:off x="4211503" y="1443260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 idx="4" hasCustomPrompt="1"/>
          </p:nvPr>
        </p:nvSpPr>
        <p:spPr>
          <a:xfrm>
            <a:off x="6881526" y="1443260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1" name="Google Shape;181;p14"/>
          <p:cNvSpPr txBox="1">
            <a:spLocks noGrp="1"/>
          </p:cNvSpPr>
          <p:nvPr>
            <p:ph type="title" idx="5" hasCustomPrompt="1"/>
          </p:nvPr>
        </p:nvSpPr>
        <p:spPr>
          <a:xfrm>
            <a:off x="1541430" y="3174385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1"/>
          </p:nvPr>
        </p:nvSpPr>
        <p:spPr>
          <a:xfrm>
            <a:off x="1027926" y="1944100"/>
            <a:ext cx="17481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6"/>
          </p:nvPr>
        </p:nvSpPr>
        <p:spPr>
          <a:xfrm>
            <a:off x="3698025" y="1944100"/>
            <a:ext cx="17481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ubTitle" idx="7"/>
          </p:nvPr>
        </p:nvSpPr>
        <p:spPr>
          <a:xfrm>
            <a:off x="6367975" y="1944100"/>
            <a:ext cx="17481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8"/>
          </p:nvPr>
        </p:nvSpPr>
        <p:spPr>
          <a:xfrm>
            <a:off x="1028023" y="3675225"/>
            <a:ext cx="17481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9" hasCustomPrompt="1"/>
          </p:nvPr>
        </p:nvSpPr>
        <p:spPr>
          <a:xfrm>
            <a:off x="4211503" y="3174385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7" name="Google Shape;187;p14"/>
          <p:cNvSpPr txBox="1">
            <a:spLocks noGrp="1"/>
          </p:cNvSpPr>
          <p:nvPr>
            <p:ph type="title" idx="13" hasCustomPrompt="1"/>
          </p:nvPr>
        </p:nvSpPr>
        <p:spPr>
          <a:xfrm>
            <a:off x="6881526" y="3174385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8" name="Google Shape;188;p14"/>
          <p:cNvSpPr txBox="1">
            <a:spLocks noGrp="1"/>
          </p:cNvSpPr>
          <p:nvPr>
            <p:ph type="subTitle" idx="14"/>
          </p:nvPr>
        </p:nvSpPr>
        <p:spPr>
          <a:xfrm>
            <a:off x="3698025" y="3675225"/>
            <a:ext cx="17481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subTitle" idx="15"/>
          </p:nvPr>
        </p:nvSpPr>
        <p:spPr>
          <a:xfrm>
            <a:off x="6367975" y="3675225"/>
            <a:ext cx="17481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836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4070125" y="539500"/>
            <a:ext cx="4351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4070125" y="1570225"/>
            <a:ext cx="4351500" cy="26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>
            <a:spLocks noGrp="1"/>
          </p:cNvSpPr>
          <p:nvPr>
            <p:ph type="pic" idx="2"/>
          </p:nvPr>
        </p:nvSpPr>
        <p:spPr>
          <a:xfrm>
            <a:off x="722375" y="539500"/>
            <a:ext cx="2880900" cy="4064400"/>
          </a:xfrm>
          <a:prstGeom prst="plaque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5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3584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1"/>
          </p:nvPr>
        </p:nvSpPr>
        <p:spPr>
          <a:xfrm>
            <a:off x="990678" y="2849800"/>
            <a:ext cx="33624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2"/>
          </p:nvPr>
        </p:nvSpPr>
        <p:spPr>
          <a:xfrm>
            <a:off x="4790922" y="2849800"/>
            <a:ext cx="33624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3"/>
          </p:nvPr>
        </p:nvSpPr>
        <p:spPr>
          <a:xfrm>
            <a:off x="990678" y="2520450"/>
            <a:ext cx="33624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"/>
          </p:nvPr>
        </p:nvSpPr>
        <p:spPr>
          <a:xfrm>
            <a:off x="4790916" y="2520450"/>
            <a:ext cx="33624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b="1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50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352450" y="1486025"/>
            <a:ext cx="4439100" cy="16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057650" y="713291"/>
            <a:ext cx="102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 b="1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250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239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11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Raleway"/>
              <a:buNone/>
              <a:defRPr sz="6000">
                <a:latin typeface="Catamaran" panose="020B0604020202020204" charset="0"/>
                <a:ea typeface="Catamaran" panose="020B0604020202020204" charset="0"/>
                <a:cs typeface="Catamaran" panose="020B0604020202020204" charset="0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84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249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372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47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906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0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171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15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6" r:id="rId23"/>
    <p:sldLayoutId id="2147483807" r:id="rId24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hbr.org/2025/04/how-people-are-really-using-gen-ai-in-202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hbr.org/2025/04/how-people-are-really-using-gen-ai-in-202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doi.org/10.1145/3706598.3713778" TargetMode="External"/><Relationship Id="rId5" Type="http://schemas.openxmlformats.org/officeDocument/2006/relationships/hyperlink" Target="https://www.nsta.org/blog/think-or-not-think-impact-ai-critical-thinking-skills" TargetMode="Externa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ioletplanet/2997459229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ai.com/blog/ai-literacy-success-framewor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about/whats-happening/ai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works.montana.edu/handle/1/1922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.montana.edu/a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responsible-ai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montana.edu/services/ai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r.ithaka.org/blog/integrating-ai-literacy-into-the-curricula/" TargetMode="Externa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aylor.moorman@montana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.montana.edu/a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g"/><Relationship Id="rId4" Type="http://schemas.openxmlformats.org/officeDocument/2006/relationships/hyperlink" Target="https://scholarworks.montana.edu/items/e72d93d0-49db-425e-90aa-6839ad417e9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t.edu/2023/explained-generative-ai-11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enai.byu.edu/genai-train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.org/education/collections/ai-literacy-lessons-for-grades-6-12" TargetMode="External"/><Relationship Id="rId2" Type="http://schemas.openxmlformats.org/officeDocument/2006/relationships/hyperlink" Target="https://www.commonsense.org/education/articles/how-to-help-prevent-ai-use-for-plagiarism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1"/>
          <p:cNvSpPr txBox="1">
            <a:spLocks noGrp="1"/>
          </p:cNvSpPr>
          <p:nvPr>
            <p:ph type="ctrTitle"/>
          </p:nvPr>
        </p:nvSpPr>
        <p:spPr>
          <a:xfrm>
            <a:off x="1154802" y="1526112"/>
            <a:ext cx="7012665" cy="737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AI In Academic libraries</a:t>
            </a:r>
            <a:endParaRPr sz="2400" dirty="0"/>
          </a:p>
        </p:txBody>
      </p:sp>
      <p:sp>
        <p:nvSpPr>
          <p:cNvPr id="727" name="Google Shape;727;p31"/>
          <p:cNvSpPr txBox="1">
            <a:spLocks noGrp="1"/>
          </p:cNvSpPr>
          <p:nvPr>
            <p:ph type="subTitle" idx="1"/>
          </p:nvPr>
        </p:nvSpPr>
        <p:spPr>
          <a:xfrm>
            <a:off x="1218485" y="2367628"/>
            <a:ext cx="6885300" cy="1351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Montana State Library Commission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October 8, 2025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727;p31">
            <a:extLst>
              <a:ext uri="{FF2B5EF4-FFF2-40B4-BE49-F238E27FC236}">
                <a16:creationId xmlns:a16="http://schemas.microsoft.com/office/drawing/2014/main" id="{9455D398-B7AB-853F-7C3A-1045A0215C2F}"/>
              </a:ext>
            </a:extLst>
          </p:cNvPr>
          <p:cNvSpPr txBox="1">
            <a:spLocks/>
          </p:cNvSpPr>
          <p:nvPr/>
        </p:nvSpPr>
        <p:spPr>
          <a:xfrm>
            <a:off x="1129275" y="3310143"/>
            <a:ext cx="6885300" cy="50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5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1800" dirty="0"/>
              <a:t>Presenter: Taylor Moorman</a:t>
            </a:r>
          </a:p>
          <a:p>
            <a:pPr marL="0" indent="0"/>
            <a:endParaRPr lang="en-US" dirty="0"/>
          </a:p>
        </p:txBody>
      </p:sp>
      <p:pic>
        <p:nvPicPr>
          <p:cNvPr id="4" name="Picture 3" descr="A blue and yellow logo">
            <a:extLst>
              <a:ext uri="{FF2B5EF4-FFF2-40B4-BE49-F238E27FC236}">
                <a16:creationId xmlns:a16="http://schemas.microsoft.com/office/drawing/2014/main" id="{10E0E289-D627-66E4-CA9C-05418A8B3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698" y="3920896"/>
            <a:ext cx="1222604" cy="1222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>
          <a:extLst>
            <a:ext uri="{FF2B5EF4-FFF2-40B4-BE49-F238E27FC236}">
              <a16:creationId xmlns:a16="http://schemas.microsoft.com/office/drawing/2014/main" id="{E7AC94C0-0740-74EA-4912-29514D2A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6">
            <a:extLst>
              <a:ext uri="{FF2B5EF4-FFF2-40B4-BE49-F238E27FC236}">
                <a16:creationId xmlns:a16="http://schemas.microsoft.com/office/drawing/2014/main" id="{B59F2A12-7550-C190-5DCB-AB6915DD3A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CASES</a:t>
            </a:r>
            <a:endParaRPr dirty="0"/>
          </a:p>
        </p:txBody>
      </p:sp>
      <p:pic>
        <p:nvPicPr>
          <p:cNvPr id="3" name="Picture 2" descr="A chart with text and circles">
            <a:extLst>
              <a:ext uri="{FF2B5EF4-FFF2-40B4-BE49-F238E27FC236}">
                <a16:creationId xmlns:a16="http://schemas.microsoft.com/office/drawing/2014/main" id="{C21DED7B-D418-2B38-2794-A25E44FC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101"/>
          <a:stretch/>
        </p:blipFill>
        <p:spPr>
          <a:xfrm>
            <a:off x="1020001" y="1277281"/>
            <a:ext cx="4491375" cy="3195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53274-19D2-0B56-B22F-E538855634DB}"/>
              </a:ext>
            </a:extLst>
          </p:cNvPr>
          <p:cNvSpPr txBox="1"/>
          <p:nvPr/>
        </p:nvSpPr>
        <p:spPr>
          <a:xfrm>
            <a:off x="5595257" y="1277281"/>
            <a:ext cx="3011715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From Harvard Business Review (April 2025) </a:t>
            </a: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</a:rPr>
              <a:t>“</a:t>
            </a: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People are Really Using GenAI”</a:t>
            </a: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sz="14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by Marc Zao-Sanders</a:t>
            </a:r>
          </a:p>
          <a:p>
            <a:endParaRPr lang="en-US" b="1" dirty="0">
              <a:latin typeface="Catamaran" panose="020B0604020202020204" charset="0"/>
              <a:cs typeface="Catamaran" panose="020B0604020202020204" charset="0"/>
            </a:endParaRPr>
          </a:p>
          <a:p>
            <a:endParaRPr lang="en-US" sz="1400" b="1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endParaRPr lang="en-US" b="1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  <a:p>
            <a:endParaRPr lang="en-US" sz="1050" b="1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0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>
          <a:extLst>
            <a:ext uri="{FF2B5EF4-FFF2-40B4-BE49-F238E27FC236}">
              <a16:creationId xmlns:a16="http://schemas.microsoft.com/office/drawing/2014/main" id="{3198C928-2E25-E438-18FE-EA19E566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with text and circles">
            <a:extLst>
              <a:ext uri="{FF2B5EF4-FFF2-40B4-BE49-F238E27FC236}">
                <a16:creationId xmlns:a16="http://schemas.microsoft.com/office/drawing/2014/main" id="{B565C45A-0CDF-B823-745D-A9C0F36C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40" b="3351"/>
          <a:stretch/>
        </p:blipFill>
        <p:spPr>
          <a:xfrm>
            <a:off x="1401425" y="390471"/>
            <a:ext cx="2887547" cy="4362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500A8-D1E1-2B68-DEE1-15C98415A4C0}"/>
              </a:ext>
            </a:extLst>
          </p:cNvPr>
          <p:cNvSpPr txBox="1"/>
          <p:nvPr/>
        </p:nvSpPr>
        <p:spPr>
          <a:xfrm>
            <a:off x="4907473" y="1426213"/>
            <a:ext cx="3577772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From Harvard Business Review (April 2025) </a:t>
            </a: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</a:rPr>
              <a:t>“</a:t>
            </a: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People are Really Using GenAI”</a:t>
            </a: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sz="14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by Marc Zao-Sanders</a:t>
            </a:r>
          </a:p>
          <a:p>
            <a:endParaRPr lang="en-US" b="1" dirty="0">
              <a:latin typeface="Catamaran" panose="020B0604020202020204" charset="0"/>
              <a:cs typeface="Catamaran" panose="020B0604020202020204" charset="0"/>
            </a:endParaRPr>
          </a:p>
          <a:p>
            <a:endParaRPr lang="en-US" sz="1400" b="1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r>
              <a:rPr lang="en-US" b="1" dirty="0">
                <a:latin typeface="Catamaran" panose="020B0604020202020204" charset="0"/>
                <a:cs typeface="Catamaran" panose="020B0604020202020204" charset="0"/>
              </a:rPr>
              <a:t>WHY IT MATTERS: </a:t>
            </a:r>
          </a:p>
          <a:p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How we talk about GenAI in educational contexts can have an impact on other uses of the technology: workplace, civic, and personal communities.</a:t>
            </a:r>
            <a:endParaRPr lang="en-US" sz="1400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endParaRPr lang="en-US" b="1" dirty="0">
              <a:latin typeface="Catamaran" panose="020B0604020202020204" charset="0"/>
              <a:cs typeface="Catamaran" panose="020B0604020202020204" charset="0"/>
            </a:endParaRPr>
          </a:p>
          <a:p>
            <a:endParaRPr lang="en-US" sz="1400" b="1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endParaRPr lang="en-US" b="1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  <a:p>
            <a:endParaRPr lang="en-US" sz="1050" b="1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3" name="Google Shape;3619;p36">
            <a:extLst>
              <a:ext uri="{FF2B5EF4-FFF2-40B4-BE49-F238E27FC236}">
                <a16:creationId xmlns:a16="http://schemas.microsoft.com/office/drawing/2014/main" id="{4BC7897E-2481-2C64-C19D-6ED7BD458D5E}"/>
              </a:ext>
            </a:extLst>
          </p:cNvPr>
          <p:cNvSpPr txBox="1">
            <a:spLocks/>
          </p:cNvSpPr>
          <p:nvPr/>
        </p:nvSpPr>
        <p:spPr>
          <a:xfrm>
            <a:off x="4680857" y="390471"/>
            <a:ext cx="37407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+mj-lt"/>
              </a:rPr>
              <a:t>USE CASES, Continued</a:t>
            </a:r>
          </a:p>
        </p:txBody>
      </p:sp>
    </p:spTree>
    <p:extLst>
      <p:ext uri="{BB962C8B-B14F-4D97-AF65-F5344CB8AC3E}">
        <p14:creationId xmlns:p14="http://schemas.microsoft.com/office/powerpoint/2010/main" val="22795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0F329-8153-8A88-9EAF-36146BFF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7F4BE0-2BB2-E22D-33A7-FED649DEE128}"/>
              </a:ext>
            </a:extLst>
          </p:cNvPr>
          <p:cNvSpPr txBox="1">
            <a:spLocks/>
          </p:cNvSpPr>
          <p:nvPr/>
        </p:nvSpPr>
        <p:spPr>
          <a:xfrm>
            <a:off x="5191759" y="560378"/>
            <a:ext cx="352849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n-US" sz="2550" b="1" dirty="0">
                <a:solidFill>
                  <a:schemeClr val="tx1"/>
                </a:solidFill>
                <a:latin typeface="+mj-lt"/>
              </a:rPr>
              <a:t>WHY IT MATTERS</a:t>
            </a:r>
          </a:p>
        </p:txBody>
      </p:sp>
      <p:pic>
        <p:nvPicPr>
          <p:cNvPr id="3" name="Picture 2" descr="A diagram of a diagram of a diagram of a diagram of a diagram of a diagram of a diagram of a diagram of a diagram of a diagram of a diagram of a diagram of a diagram of&#10;&#10;AI-generated content may be incorrect.">
            <a:extLst>
              <a:ext uri="{FF2B5EF4-FFF2-40B4-BE49-F238E27FC236}">
                <a16:creationId xmlns:a16="http://schemas.microsoft.com/office/drawing/2014/main" id="{02F69384-555D-9DEB-11AE-8A105D2C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919" y="560378"/>
            <a:ext cx="4204715" cy="420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6540E-A594-5FEB-C987-70B86B1540D7}"/>
              </a:ext>
            </a:extLst>
          </p:cNvPr>
          <p:cNvSpPr txBox="1"/>
          <p:nvPr/>
        </p:nvSpPr>
        <p:spPr>
          <a:xfrm>
            <a:off x="5344159" y="1311136"/>
            <a:ext cx="29911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Graphic from</a:t>
            </a:r>
            <a:r>
              <a:rPr lang="en-US" sz="1400" i="0" u="none" strike="noStrike" dirty="0">
                <a:effectLst/>
                <a:latin typeface="Catamaran" panose="020B0604020202020204" charset="0"/>
                <a:cs typeface="Catamaran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Science Teaching Association</a:t>
            </a:r>
            <a:r>
              <a:rPr lang="en-US" sz="1400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sz="140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based on results from these </a:t>
            </a:r>
            <a:r>
              <a:rPr lang="en-US" sz="1400" i="0" u="none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 proceedings</a:t>
            </a:r>
            <a:endParaRPr lang="en-US" sz="1400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3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>
          <a:extLst>
            <a:ext uri="{FF2B5EF4-FFF2-40B4-BE49-F238E27FC236}">
              <a16:creationId xmlns:a16="http://schemas.microsoft.com/office/drawing/2014/main" id="{CD8F8080-9E5D-A1D9-4DB7-074E582E7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6">
            <a:extLst>
              <a:ext uri="{FF2B5EF4-FFF2-40B4-BE49-F238E27FC236}">
                <a16:creationId xmlns:a16="http://schemas.microsoft.com/office/drawing/2014/main" id="{6FFEC721-01AC-AAF6-7158-A3DDE5F800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72" y="430642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GOLD PANNING STRATEGY</a:t>
            </a:r>
            <a:endParaRPr dirty="0"/>
          </a:p>
        </p:txBody>
      </p:sp>
      <p:sp>
        <p:nvSpPr>
          <p:cNvPr id="3620" name="Google Shape;3620;p36">
            <a:extLst>
              <a:ext uri="{FF2B5EF4-FFF2-40B4-BE49-F238E27FC236}">
                <a16:creationId xmlns:a16="http://schemas.microsoft.com/office/drawing/2014/main" id="{7B5B3B6A-274D-F034-6945-059A5D329D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98795" y="1003342"/>
            <a:ext cx="7422777" cy="804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800" dirty="0">
                <a:latin typeface="Catamaran" panose="020B0604020202020204" charset="0"/>
                <a:cs typeface="Catamaran" panose="020B0604020202020204" charset="0"/>
              </a:rPr>
              <a:t>Know what’s real, what’s valuable, &amp; get rid of the excess/waste</a:t>
            </a:r>
          </a:p>
          <a:p>
            <a:pPr rtl="0"/>
            <a:endParaRPr lang="en-US" sz="1800" dirty="0">
              <a:solidFill>
                <a:schemeClr val="bg1"/>
              </a:solidFill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rtl="0"/>
            <a:endParaRPr lang="en-US" sz="1800" dirty="0">
              <a:solidFill>
                <a:schemeClr val="bg1"/>
              </a:solidFill>
              <a:effectLst/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AA5F2-5C66-3FE6-92DD-6B221ADE6E76}"/>
              </a:ext>
            </a:extLst>
          </p:cNvPr>
          <p:cNvSpPr txBox="1"/>
          <p:nvPr/>
        </p:nvSpPr>
        <p:spPr>
          <a:xfrm>
            <a:off x="80440" y="4236287"/>
            <a:ext cx="1867306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tamaran" panose="020B0604020202020204" charset="0"/>
                <a:cs typeface="Catamaran" panose="020B0604020202020204" charset="0"/>
              </a:rPr>
              <a:t>Image from: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tamaran" panose="020B0604020202020204" charset="0"/>
                <a:cs typeface="Catamaran" panose="020B0604020202020204" charset="0"/>
              </a:rPr>
              <a:t>Petr </a:t>
            </a:r>
            <a:r>
              <a:rPr lang="en-US" sz="900" dirty="0" err="1">
                <a:latin typeface="Catamaran" panose="020B0604020202020204" charset="0"/>
                <a:cs typeface="Catamaran" panose="020B0604020202020204" charset="0"/>
              </a:rPr>
              <a:t>Hykš</a:t>
            </a:r>
            <a:r>
              <a:rPr lang="en-US" sz="900" dirty="0">
                <a:latin typeface="Catamaran" panose="020B0604020202020204" charset="0"/>
                <a:cs typeface="Catamaran" panose="020B0604020202020204" charset="0"/>
              </a:rPr>
              <a:t>. </a:t>
            </a:r>
            <a:r>
              <a:rPr lang="en-US" sz="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tamaran" panose="020B0604020202020204" charset="0"/>
                <a:cs typeface="Catamaran" panose="020B0604020202020204" charset="0"/>
                <a:hlinkClick r:id="rId3"/>
              </a:rPr>
              <a:t>https://www.flickr.com/photos/violetplanet/29974592298</a:t>
            </a:r>
            <a:endParaRPr lang="en-US" sz="9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Catamaran" panose="020B0604020202020204" charset="0"/>
              <a:cs typeface="Catamaran" panose="020B0604020202020204" charset="0"/>
            </a:endParaRPr>
          </a:p>
        </p:txBody>
      </p:sp>
      <p:pic>
        <p:nvPicPr>
          <p:cNvPr id="5" name="Picture 4" descr="A bucket of water with a reflection of a tree in the sky&#10;&#10;AI-generated content may be incorrect.">
            <a:extLst>
              <a:ext uri="{FF2B5EF4-FFF2-40B4-BE49-F238E27FC236}">
                <a16:creationId xmlns:a16="http://schemas.microsoft.com/office/drawing/2014/main" id="{22427C35-F296-BC30-17ED-B44F23CD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56" y="1953139"/>
            <a:ext cx="4444831" cy="29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C0C4-646E-5682-A0D8-06D08C90A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2ED46B-6D5B-621C-582B-157A0AE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39" y="576205"/>
            <a:ext cx="3554935" cy="5727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AI LITERACY: 4Cs</a:t>
            </a:r>
          </a:p>
        </p:txBody>
      </p:sp>
      <p:pic>
        <p:nvPicPr>
          <p:cNvPr id="9" name="Picture 8" descr="A screen shot of a cell phone&#10;&#10;AI-generated content may be incorrect.">
            <a:extLst>
              <a:ext uri="{FF2B5EF4-FFF2-40B4-BE49-F238E27FC236}">
                <a16:creationId xmlns:a16="http://schemas.microsoft.com/office/drawing/2014/main" id="{0ABF07EB-3F45-A4D6-257C-2B426FD7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1" b="46223"/>
          <a:stretch/>
        </p:blipFill>
        <p:spPr>
          <a:xfrm>
            <a:off x="618262" y="461960"/>
            <a:ext cx="3659100" cy="277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screen shot of a cell phone&#10;&#10;AI-generated content may be incorrect.">
            <a:extLst>
              <a:ext uri="{FF2B5EF4-FFF2-40B4-BE49-F238E27FC236}">
                <a16:creationId xmlns:a16="http://schemas.microsoft.com/office/drawing/2014/main" id="{58066635-5327-4B56-D6C8-FBAAB61625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53564" r="-1" b="-1076"/>
          <a:stretch/>
        </p:blipFill>
        <p:spPr>
          <a:xfrm>
            <a:off x="4152875" y="2459990"/>
            <a:ext cx="3659100" cy="244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9C13C7-4B68-E987-93C2-9745870CF80E}"/>
              </a:ext>
            </a:extLst>
          </p:cNvPr>
          <p:cNvSpPr txBox="1"/>
          <p:nvPr/>
        </p:nvSpPr>
        <p:spPr>
          <a:xfrm>
            <a:off x="4618082" y="1148905"/>
            <a:ext cx="27286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School AI’s </a:t>
            </a:r>
            <a:r>
              <a:rPr lang="en-US" b="1" dirty="0">
                <a:hlinkClick r:id="rId3"/>
              </a:rPr>
              <a:t>4Cs of AI Literacy Framework for Student Success</a:t>
            </a:r>
            <a:endParaRPr lang="en-US" sz="1050" b="1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8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>
          <a:extLst>
            <a:ext uri="{FF2B5EF4-FFF2-40B4-BE49-F238E27FC236}">
              <a16:creationId xmlns:a16="http://schemas.microsoft.com/office/drawing/2014/main" id="{790C2472-8B8D-927F-39DC-FDD66FBE5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34">
            <a:extLst>
              <a:ext uri="{FF2B5EF4-FFF2-40B4-BE49-F238E27FC236}">
                <a16:creationId xmlns:a16="http://schemas.microsoft.com/office/drawing/2014/main" id="{6B3F73DB-A123-3D19-7632-564D115F1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8681" y="1979810"/>
            <a:ext cx="4846636" cy="16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/>
              <a:t>MSU LIBRARY</a:t>
            </a:r>
            <a:br>
              <a:rPr lang="en" sz="4900" dirty="0"/>
            </a:br>
            <a:r>
              <a:rPr lang="en" sz="4900" dirty="0"/>
              <a:t>SUPPORT</a:t>
            </a:r>
            <a:endParaRPr sz="4100" dirty="0"/>
          </a:p>
        </p:txBody>
      </p:sp>
      <p:sp>
        <p:nvSpPr>
          <p:cNvPr id="1820" name="Google Shape;1820;p34">
            <a:extLst>
              <a:ext uri="{FF2B5EF4-FFF2-40B4-BE49-F238E27FC236}">
                <a16:creationId xmlns:a16="http://schemas.microsoft.com/office/drawing/2014/main" id="{F0119EE1-0451-C500-6BAC-B68CE054870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30196" y="713291"/>
            <a:ext cx="12836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46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5C90-03CB-F86A-8826-D7698F05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DC8BA8-6C9D-B1E6-39F7-68869F64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INITIATIVES IN THE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8D80-B202-9E07-74C8-96F4EE8C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19026" y="1541840"/>
            <a:ext cx="6505898" cy="2506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3DC82-4D1B-36DE-7D37-DEC5942A337A}"/>
              </a:ext>
            </a:extLst>
          </p:cNvPr>
          <p:cNvSpPr txBox="1"/>
          <p:nvPr/>
        </p:nvSpPr>
        <p:spPr>
          <a:xfrm>
            <a:off x="1319026" y="4497169"/>
            <a:ext cx="746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https://www.lib.montana.edu/about/whats-happening/ai.html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1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 txBox="1">
            <a:spLocks noGrp="1"/>
          </p:cNvSpPr>
          <p:nvPr>
            <p:ph type="title"/>
          </p:nvPr>
        </p:nvSpPr>
        <p:spPr>
          <a:xfrm>
            <a:off x="158700" y="513124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Access Textbook:</a:t>
            </a:r>
            <a:endParaRPr dirty="0"/>
          </a:p>
        </p:txBody>
      </p:sp>
      <p:sp>
        <p:nvSpPr>
          <p:cNvPr id="284" name="Google Shape;284;p56"/>
          <p:cNvSpPr/>
          <p:nvPr/>
        </p:nvSpPr>
        <p:spPr>
          <a:xfrm rot="10800000" flipH="1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 panose="020B0604020202020204" charset="0"/>
            </a:endParaRPr>
          </a:p>
        </p:txBody>
      </p:sp>
      <p:sp>
        <p:nvSpPr>
          <p:cNvPr id="285" name="Google Shape;285;p56"/>
          <p:cNvSpPr txBox="1"/>
          <p:nvPr/>
        </p:nvSpPr>
        <p:spPr>
          <a:xfrm>
            <a:off x="98250" y="1506911"/>
            <a:ext cx="8882400" cy="3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An Interdisciplinary Collection of Adaptable Generative AI Assignments and Model Cards</a:t>
            </a:r>
            <a:endParaRPr sz="2400"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tx2">
                    <a:lumMod val="75000"/>
                  </a:schemeClr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https://scholarworks.montana.edu/handle/1/19220</a:t>
            </a:r>
            <a:endParaRPr sz="3600">
              <a:solidFill>
                <a:schemeClr val="tx2">
                  <a:lumMod val="75000"/>
                </a:schemeClr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3F3F3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/>
          <p:nvPr/>
        </p:nvSpPr>
        <p:spPr>
          <a:xfrm>
            <a:off x="609599" y="77675"/>
            <a:ext cx="8534375" cy="4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chemeClr val="lt1"/>
                </a:solidFill>
                <a:latin typeface="+mj-lt"/>
                <a:ea typeface="Raleway"/>
                <a:cs typeface="Catamaran" panose="020B0604020202020204" charset="0"/>
                <a:sym typeface="Raleway"/>
              </a:rPr>
              <a:t>CREATED BY MANY DISCIPLINES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50" i="1" dirty="0">
              <a:solidFill>
                <a:schemeClr val="lt1"/>
              </a:solidFill>
              <a:latin typeface="+mj-lt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Char char="●"/>
            </a:pPr>
            <a:r>
              <a:rPr lang="en" sz="23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2 Faculty Librarians</a:t>
            </a:r>
            <a:endParaRPr sz="23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Instructional Designer (Center for Faculty Excellence)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Marketing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Agriculture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English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Nursing 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Philosophy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Mathematics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Food Science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"/>
              <a:buChar char="●"/>
            </a:pPr>
            <a:r>
              <a:rPr lang="en" sz="2200" dirty="0">
                <a:solidFill>
                  <a:schemeClr val="lt1"/>
                </a:solidFill>
                <a:latin typeface="Catamaran" panose="020B0604020202020204" charset="0"/>
                <a:ea typeface="Raleway"/>
                <a:cs typeface="Catamaran" panose="020B0604020202020204" charset="0"/>
                <a:sym typeface="Raleway"/>
              </a:rPr>
              <a:t>Industrial Engineering</a:t>
            </a:r>
            <a:endParaRPr sz="2200" dirty="0">
              <a:solidFill>
                <a:schemeClr val="lt1"/>
              </a:solidFill>
              <a:latin typeface="Catamaran" panose="020B0604020202020204" charset="0"/>
              <a:ea typeface="Raleway"/>
              <a:cs typeface="Catamaran" panose="020B0604020202020204" charset="0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04E9-4387-536E-33E7-C49344AA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292757"/>
            <a:ext cx="7699200" cy="572700"/>
          </a:xfrm>
        </p:spPr>
        <p:txBody>
          <a:bodyPr/>
          <a:lstStyle/>
          <a:p>
            <a:r>
              <a:rPr lang="en-US"/>
              <a:t>Resource: MSU Library GenAI Guide </a:t>
            </a:r>
          </a:p>
        </p:txBody>
      </p:sp>
      <p:pic>
        <p:nvPicPr>
          <p:cNvPr id="8" name="Picture 7" descr="A screenshot of a guid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E57EDCFF-36C3-7407-FF4B-92865403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22" y="930771"/>
            <a:ext cx="7598228" cy="3611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476C6-BECF-5F1B-D13A-3581A26AA25F}"/>
              </a:ext>
            </a:extLst>
          </p:cNvPr>
          <p:cNvSpPr txBox="1"/>
          <p:nvPr/>
        </p:nvSpPr>
        <p:spPr>
          <a:xfrm>
            <a:off x="2831893" y="4607865"/>
            <a:ext cx="358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atamaran" panose="020B0604020202020204" charset="0"/>
                <a:cs typeface="Catamaran" panose="020B0604020202020204" charset="0"/>
                <a:hlinkClick r:id="rId3"/>
              </a:rPr>
              <a:t>https://guides.lib.montana.edu/ai</a:t>
            </a:r>
            <a:endParaRPr lang="en-US">
              <a:latin typeface="Catamaran" panose="020B0604020202020204" charset="0"/>
              <a:cs typeface="Catamaran" panose="020B0604020202020204" charset="0"/>
            </a:endParaRPr>
          </a:p>
          <a:p>
            <a:endParaRPr lang="en-US">
              <a:latin typeface="Catamaran" panose="020B0604020202020204" charset="0"/>
              <a:cs typeface="Catamar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9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33"/>
          <p:cNvSpPr txBox="1">
            <a:spLocks noGrp="1"/>
          </p:cNvSpPr>
          <p:nvPr>
            <p:ph type="title"/>
          </p:nvPr>
        </p:nvSpPr>
        <p:spPr>
          <a:xfrm>
            <a:off x="722375" y="568528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What We’ll Cover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32" name="Google Shape;1432;p33"/>
          <p:cNvSpPr txBox="1">
            <a:spLocks noGrp="1"/>
          </p:cNvSpPr>
          <p:nvPr>
            <p:ph type="title" idx="3"/>
          </p:nvPr>
        </p:nvSpPr>
        <p:spPr>
          <a:xfrm>
            <a:off x="1541400" y="2038770"/>
            <a:ext cx="7212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35" name="Google Shape;1435;p33"/>
          <p:cNvSpPr txBox="1">
            <a:spLocks noGrp="1"/>
          </p:cNvSpPr>
          <p:nvPr>
            <p:ph type="subTitle" idx="1"/>
          </p:nvPr>
        </p:nvSpPr>
        <p:spPr>
          <a:xfrm>
            <a:off x="2417659" y="1478122"/>
            <a:ext cx="4933875" cy="459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tamaran" panose="020B0604020202020204" charset="0"/>
                <a:cs typeface="Catamaran" panose="020B0604020202020204" charset="0"/>
              </a:rPr>
              <a:t>Implications of AI in Academic Libraries</a:t>
            </a:r>
            <a:endParaRPr sz="1800" b="1" dirty="0">
              <a:solidFill>
                <a:schemeClr val="tx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1437" name="Google Shape;1437;p33"/>
          <p:cNvSpPr txBox="1">
            <a:spLocks noGrp="1"/>
          </p:cNvSpPr>
          <p:nvPr>
            <p:ph type="subTitle" idx="7"/>
          </p:nvPr>
        </p:nvSpPr>
        <p:spPr>
          <a:xfrm>
            <a:off x="2417659" y="2103736"/>
            <a:ext cx="3325883" cy="398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tamaran" panose="020B0604020202020204" charset="0"/>
                <a:cs typeface="Catamaran" panose="020B0604020202020204" charset="0"/>
              </a:rPr>
              <a:t>MSU Library GenAI Support</a:t>
            </a:r>
            <a:endParaRPr sz="1800" b="1" dirty="0">
              <a:solidFill>
                <a:schemeClr val="tx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2" name="Google Shape;1435;p33">
            <a:extLst>
              <a:ext uri="{FF2B5EF4-FFF2-40B4-BE49-F238E27FC236}">
                <a16:creationId xmlns:a16="http://schemas.microsoft.com/office/drawing/2014/main" id="{69568842-8189-1FF0-419B-6BA7CE621424}"/>
              </a:ext>
            </a:extLst>
          </p:cNvPr>
          <p:cNvSpPr txBox="1">
            <a:spLocks/>
          </p:cNvSpPr>
          <p:nvPr/>
        </p:nvSpPr>
        <p:spPr>
          <a:xfrm>
            <a:off x="2578269" y="4574972"/>
            <a:ext cx="3987412" cy="4591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171450" lvl="0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600" kern="1200">
                <a:solidFill>
                  <a:schemeClr val="dk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514350" lvl="1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35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857250" lvl="2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2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1200150" lvl="3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105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1543050" lvl="4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9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5pPr>
            <a:lvl6pPr marL="1885950" lvl="5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9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6pPr>
            <a:lvl7pPr marL="2228850" lvl="6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9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7pPr>
            <a:lvl8pPr marL="2571750" lvl="7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9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8pPr>
            <a:lvl9pPr marL="2914650" lvl="8" indent="-17145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fa Slab One"/>
              <a:buNone/>
              <a:defRPr sz="9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marL="0" indent="0" algn="l"/>
            <a:r>
              <a:rPr lang="en-US" sz="1800" i="1" dirty="0">
                <a:solidFill>
                  <a:schemeClr val="tx1"/>
                </a:solidFill>
                <a:latin typeface="Catamaran" panose="020B0604020202020204" charset="0"/>
                <a:cs typeface="Catamaran" panose="020B0604020202020204" charset="0"/>
              </a:rPr>
              <a:t>What we won’t cover: Everything.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5C90-03CB-F86A-8826-D7698F05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DC8BA8-6C9D-B1E6-39F7-68869F64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Responsible AI Grant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8D80-B202-9E07-74C8-96F4EE8C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19026" y="1297940"/>
            <a:ext cx="6505898" cy="2994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3DC82-4D1B-36DE-7D37-DEC5942A337A}"/>
              </a:ext>
            </a:extLst>
          </p:cNvPr>
          <p:cNvSpPr txBox="1"/>
          <p:nvPr/>
        </p:nvSpPr>
        <p:spPr>
          <a:xfrm>
            <a:off x="2285974" y="4497169"/>
            <a:ext cx="5065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https://www.lib.montana.edu/responsible-ai/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1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1F6C-C3D9-1FBA-FCFB-7916DACC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930CA4-3574-FDC7-C57E-A9454F00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+ Machine LEARNING LAB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BBD09-6B47-0D33-F1E7-DD533A21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19026" y="1339495"/>
            <a:ext cx="6505898" cy="2911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2A7997-FACA-D5A4-CEB7-C2B0F72C9995}"/>
              </a:ext>
            </a:extLst>
          </p:cNvPr>
          <p:cNvSpPr txBox="1"/>
          <p:nvPr/>
        </p:nvSpPr>
        <p:spPr>
          <a:xfrm>
            <a:off x="2285974" y="4497169"/>
            <a:ext cx="5065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https://www.lib.montana.edu/services/ai/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1C298-CEE8-373B-12D3-ACF89752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33344-ACAF-DA61-FC8B-8BF5E00A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Literacy into Curricula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D8B59-5131-E090-12C6-D9E2CB295AEA}"/>
              </a:ext>
            </a:extLst>
          </p:cNvPr>
          <p:cNvSpPr txBox="1"/>
          <p:nvPr/>
        </p:nvSpPr>
        <p:spPr>
          <a:xfrm>
            <a:off x="848855" y="4478340"/>
            <a:ext cx="7446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https://sr.ithaka.org/blog/integrating-ai-literacy-into-the-curricula/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3E3DE-7F06-47C1-5BA5-710864790F67}"/>
              </a:ext>
            </a:extLst>
          </p:cNvPr>
          <p:cNvSpPr txBox="1"/>
          <p:nvPr/>
        </p:nvSpPr>
        <p:spPr>
          <a:xfrm>
            <a:off x="536448" y="1718763"/>
            <a:ext cx="8351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accent3"/>
                </a:solidFill>
              </a:rPr>
              <a:t>The MSU Library is the lead </a:t>
            </a:r>
            <a:r>
              <a:rPr lang="en-US" dirty="0"/>
              <a:t>in participating in an Ithaka S+R cohort in 2025 that "will, with 58 other cohorts across North America, work to identify how libraries and other university units can </a:t>
            </a:r>
            <a:r>
              <a:rPr lang="en-US" dirty="0">
                <a:solidFill>
                  <a:schemeClr val="accent3"/>
                </a:solidFill>
              </a:rPr>
              <a:t>weave AI literacy into their existing operations</a:t>
            </a:r>
            <a:r>
              <a:rPr lang="en-US" dirty="0"/>
              <a:t>, leveraging programs or initiatives that center on information, digital, or </a:t>
            </a:r>
            <a:r>
              <a:rPr lang="en-US" dirty="0" err="1"/>
              <a:t>metaliteracy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41442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E88AC-4293-8C8F-F7AD-8FC5BF165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FDFB0E-637D-6D7C-827A-43AABB73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50"/>
            <a:ext cx="9144000" cy="1212095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b="0" dirty="0">
                <a:solidFill>
                  <a:schemeClr val="accent3"/>
                </a:solidFill>
              </a:rPr>
              <a:t>Strengthening </a:t>
            </a:r>
            <a:br>
              <a:rPr lang="en-US" b="0" dirty="0">
                <a:solidFill>
                  <a:schemeClr val="accent3"/>
                </a:solidFill>
              </a:rPr>
            </a:br>
            <a:r>
              <a:rPr lang="en-US" b="0" dirty="0">
                <a:solidFill>
                  <a:schemeClr val="accent3"/>
                </a:solidFill>
              </a:rPr>
              <a:t>human communities/knowledge </a:t>
            </a:r>
            <a:br>
              <a:rPr lang="en-US" b="0" dirty="0"/>
            </a:br>
            <a:r>
              <a:rPr lang="en-US" b="0" dirty="0"/>
              <a:t>IF/WHEN engagING with this technology</a:t>
            </a:r>
            <a:endParaRPr lang="en-US" b="0" dirty="0">
              <a:solidFill>
                <a:schemeClr val="accent3"/>
              </a:solidFill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42693A3-FDC6-7561-74D2-BEA9BB4CE343}"/>
              </a:ext>
            </a:extLst>
          </p:cNvPr>
          <p:cNvSpPr txBox="1">
            <a:spLocks/>
          </p:cNvSpPr>
          <p:nvPr/>
        </p:nvSpPr>
        <p:spPr>
          <a:xfrm>
            <a:off x="653653" y="881062"/>
            <a:ext cx="7836694" cy="121209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defTabSz="914400">
              <a:spcBef>
                <a:spcPct val="0"/>
              </a:spcBef>
            </a:pPr>
            <a:r>
              <a:rPr lang="en-US" sz="4000" dirty="0"/>
              <a:t>WHY IT MATTERS</a:t>
            </a:r>
          </a:p>
        </p:txBody>
      </p:sp>
    </p:spTree>
    <p:extLst>
      <p:ext uri="{BB962C8B-B14F-4D97-AF65-F5344CB8AC3E}">
        <p14:creationId xmlns:p14="http://schemas.microsoft.com/office/powerpoint/2010/main" val="3341486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2" name="Google Shape;6472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THANK</a:t>
            </a:r>
            <a:r>
              <a:rPr lang="en" b="0" dirty="0"/>
              <a:t> </a:t>
            </a:r>
            <a:r>
              <a:rPr lang="en" sz="3600" b="0" dirty="0"/>
              <a:t>YOU!</a:t>
            </a:r>
            <a:endParaRPr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B23DE-5CF0-A882-6F55-670BE41FC546}"/>
              </a:ext>
            </a:extLst>
          </p:cNvPr>
          <p:cNvSpPr txBox="1"/>
          <p:nvPr/>
        </p:nvSpPr>
        <p:spPr>
          <a:xfrm>
            <a:off x="1889089" y="2492571"/>
            <a:ext cx="536577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en-US" sz="1800" b="1" dirty="0">
                <a:latin typeface="Catamaran" panose="020B0604020202020204" charset="0"/>
                <a:cs typeface="Catamaran" panose="020B0604020202020204" charset="0"/>
              </a:rPr>
              <a:t>Taylor Moorman</a:t>
            </a:r>
          </a:p>
          <a:p>
            <a:pPr marL="0" indent="0" algn="ctr"/>
            <a:r>
              <a:rPr lang="en-US" sz="1800" b="1" dirty="0">
                <a:latin typeface="Catamaran" panose="020B0604020202020204" charset="0"/>
                <a:cs typeface="Catamaran" panose="020B0604020202020204" charset="0"/>
                <a:hlinkClick r:id="rId3"/>
              </a:rPr>
              <a:t>taylor.moorman@montana.edu</a:t>
            </a:r>
            <a:endParaRPr lang="en-US" sz="1800" b="1" dirty="0">
              <a:latin typeface="Catamaran" panose="020B0604020202020204" charset="0"/>
              <a:cs typeface="Catamaran" panose="020B0604020202020204" charset="0"/>
            </a:endParaRPr>
          </a:p>
          <a:p>
            <a:pPr marL="0" indent="0" algn="ctr"/>
            <a:endParaRPr lang="en-US" sz="1800" b="1" dirty="0">
              <a:latin typeface="Catamaran" panose="020B0604020202020204" charset="0"/>
              <a:cs typeface="Catamaran" panose="020B0604020202020204" charset="0"/>
            </a:endParaRPr>
          </a:p>
          <a:p>
            <a:pPr marL="0" indent="0"/>
            <a:endParaRPr lang="en-US" sz="1400" dirty="0"/>
          </a:p>
        </p:txBody>
      </p:sp>
      <p:sp>
        <p:nvSpPr>
          <p:cNvPr id="2" name="Google Shape;6472;p49">
            <a:extLst>
              <a:ext uri="{FF2B5EF4-FFF2-40B4-BE49-F238E27FC236}">
                <a16:creationId xmlns:a16="http://schemas.microsoft.com/office/drawing/2014/main" id="{B3F5A113-626D-BE34-209E-480554442499}"/>
              </a:ext>
            </a:extLst>
          </p:cNvPr>
          <p:cNvSpPr txBox="1">
            <a:spLocks/>
          </p:cNvSpPr>
          <p:nvPr/>
        </p:nvSpPr>
        <p:spPr>
          <a:xfrm>
            <a:off x="722375" y="1354180"/>
            <a:ext cx="76992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dirty="0"/>
              <a:t>Questions welcome.</a:t>
            </a:r>
            <a:endParaRPr lang="en-US" dirty="0"/>
          </a:p>
        </p:txBody>
      </p:sp>
      <p:pic>
        <p:nvPicPr>
          <p:cNvPr id="5" name="Picture 4" descr="A blue and yellow logo">
            <a:extLst>
              <a:ext uri="{FF2B5EF4-FFF2-40B4-BE49-F238E27FC236}">
                <a16:creationId xmlns:a16="http://schemas.microsoft.com/office/drawing/2014/main" id="{63A661DB-CD60-A7AA-B443-DE9C3E69D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672" y="3631344"/>
            <a:ext cx="1222604" cy="1222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p35"/>
          <p:cNvSpPr txBox="1">
            <a:spLocks noGrp="1"/>
          </p:cNvSpPr>
          <p:nvPr>
            <p:ph type="title"/>
          </p:nvPr>
        </p:nvSpPr>
        <p:spPr>
          <a:xfrm>
            <a:off x="268942" y="539500"/>
            <a:ext cx="8576234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Taylor Moorman, INSTRUCTIONAL TECHNOLOGY LIBRARIAN</a:t>
            </a:r>
            <a:endParaRPr lang="en-US" dirty="0"/>
          </a:p>
        </p:txBody>
      </p:sp>
      <p:sp>
        <p:nvSpPr>
          <p:cNvPr id="3405" name="Google Shape;3405;p35"/>
          <p:cNvSpPr txBox="1">
            <a:spLocks noGrp="1"/>
          </p:cNvSpPr>
          <p:nvPr>
            <p:ph type="body" idx="1"/>
          </p:nvPr>
        </p:nvSpPr>
        <p:spPr>
          <a:xfrm>
            <a:off x="2899692" y="1265200"/>
            <a:ext cx="5890739" cy="3672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buNone/>
            </a:pPr>
            <a:r>
              <a:rPr lang="en-US" sz="16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Teaching</a:t>
            </a:r>
            <a:endParaRPr lang="en-US" sz="1100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Research Skills &amp; Information Literacy</a:t>
            </a:r>
          </a:p>
          <a:p>
            <a:pPr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AI Literacy</a:t>
            </a:r>
          </a:p>
          <a:p>
            <a:pPr rtl="0">
              <a:buNone/>
            </a:pPr>
            <a:r>
              <a:rPr lang="en-US" sz="16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Research</a:t>
            </a:r>
            <a:endParaRPr lang="en-US" sz="1100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Integrated, foundational library services</a:t>
            </a:r>
          </a:p>
          <a:p>
            <a:pPr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The role of useful technologies to enrich instruction</a:t>
            </a:r>
          </a:p>
          <a:p>
            <a:pPr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Folk AI: human-centered critical curiosity in a shifting landscape</a:t>
            </a:r>
          </a:p>
          <a:p>
            <a:pPr rtl="0">
              <a:buNone/>
            </a:pPr>
            <a:r>
              <a:rPr lang="en-US" sz="1600" b="1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Example Projects</a:t>
            </a:r>
            <a:endParaRPr lang="en-US" sz="1100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rtl="0"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sng" strike="noStrike" dirty="0">
                <a:solidFill>
                  <a:schemeClr val="accent4"/>
                </a:solidFill>
                <a:effectLst/>
                <a:latin typeface="Catamaran" panose="020B0604020202020204" charset="0"/>
                <a:cs typeface="Catamaran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for Student Guide</a:t>
            </a:r>
            <a:endParaRPr lang="en-US" sz="1600" b="0" i="0" u="none" strike="noStrike" dirty="0">
              <a:solidFill>
                <a:schemeClr val="accent4"/>
              </a:solidFill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rtl="0" fontAlgn="base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0" i="0" u="sng" strike="noStrike" dirty="0">
                <a:effectLst/>
                <a:latin typeface="Catamaran" panose="020B0604020202020204" charset="0"/>
                <a:cs typeface="Catamaran" panose="020B0604020202020204" charset="0"/>
                <a:hlinkClick r:id="rId4"/>
              </a:rPr>
              <a:t>OER Textbook for GenAI in Classrooms</a:t>
            </a:r>
            <a:endParaRPr lang="en-US" sz="1600" b="0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406" name="Google Shape;3406;p35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560" r="560"/>
          <a:stretch/>
        </p:blipFill>
        <p:spPr>
          <a:xfrm>
            <a:off x="722375" y="1270050"/>
            <a:ext cx="1789177" cy="2603400"/>
          </a:xfrm>
          <a:prstGeom prst="plaque">
            <a:avLst>
              <a:gd name="adj" fmla="val 8257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CE083-5407-6389-9D1E-8750AA8FFBA8}"/>
              </a:ext>
            </a:extLst>
          </p:cNvPr>
          <p:cNvSpPr txBox="1"/>
          <p:nvPr/>
        </p:nvSpPr>
        <p:spPr>
          <a:xfrm>
            <a:off x="722375" y="3956153"/>
            <a:ext cx="178917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Clr>
                <a:schemeClr val="tx1"/>
              </a:buClr>
            </a:pPr>
            <a:r>
              <a:rPr lang="en-US" sz="1000" b="0" i="0" u="none" strike="noStrike" dirty="0">
                <a:effectLst/>
                <a:latin typeface="Catamaran" panose="020B0604020202020204" charset="0"/>
                <a:cs typeface="Catamaran" panose="020B0604020202020204" charset="0"/>
              </a:rPr>
              <a:t>Critically Curious </a:t>
            </a:r>
          </a:p>
          <a:p>
            <a:pPr algn="ctr" fontAlgn="base">
              <a:buClr>
                <a:schemeClr val="tx1"/>
              </a:buClr>
            </a:pPr>
            <a:r>
              <a:rPr lang="en-US" sz="1000" dirty="0">
                <a:latin typeface="Catamaran" panose="020B0604020202020204" charset="0"/>
                <a:cs typeface="Catamaran" panose="020B0604020202020204" charset="0"/>
              </a:rPr>
              <a:t>+</a:t>
            </a:r>
            <a:endParaRPr lang="en-US" sz="1000" b="0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algn="ctr" fontAlgn="base">
              <a:buClr>
                <a:schemeClr val="tx1"/>
              </a:buClr>
            </a:pPr>
            <a:r>
              <a:rPr lang="en-US" sz="1000" dirty="0">
                <a:latin typeface="Catamaran" panose="020B0604020202020204" charset="0"/>
                <a:cs typeface="Catamaran" panose="020B0604020202020204" charset="0"/>
              </a:rPr>
              <a:t>Glasgow High School Graduate</a:t>
            </a:r>
            <a:endParaRPr lang="en-US" sz="1000" b="0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fontAlgn="base">
              <a:buClr>
                <a:schemeClr val="tx1"/>
              </a:buClr>
            </a:pPr>
            <a:endParaRPr lang="en-US" sz="1800" b="0" i="0" u="none" strike="noStrike" dirty="0">
              <a:effectLst/>
              <a:latin typeface="Catamaran" panose="020B0604020202020204" charset="0"/>
              <a:cs typeface="Catamaran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6"/>
          <p:cNvSpPr txBox="1">
            <a:spLocks noGrp="1"/>
          </p:cNvSpPr>
          <p:nvPr>
            <p:ph type="title"/>
          </p:nvPr>
        </p:nvSpPr>
        <p:spPr>
          <a:xfrm>
            <a:off x="722374" y="64835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GENERATIVE AI</a:t>
            </a:r>
            <a:endParaRPr dirty="0"/>
          </a:p>
        </p:txBody>
      </p:sp>
      <p:sp>
        <p:nvSpPr>
          <p:cNvPr id="3620" name="Google Shape;3620;p36"/>
          <p:cNvSpPr txBox="1">
            <a:spLocks noGrp="1"/>
          </p:cNvSpPr>
          <p:nvPr>
            <p:ph type="subTitle" idx="1"/>
          </p:nvPr>
        </p:nvSpPr>
        <p:spPr>
          <a:xfrm>
            <a:off x="860585" y="1449659"/>
            <a:ext cx="7422777" cy="2490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2000" dirty="0">
                <a:latin typeface="Catamaran" panose="020B0604020202020204" charset="0"/>
                <a:cs typeface="Catamaran" panose="020B0604020202020204" charset="0"/>
              </a:rPr>
              <a:t>A generative AI system is one that learns to </a:t>
            </a:r>
            <a:r>
              <a:rPr lang="en-US" sz="2000" b="1" dirty="0">
                <a:latin typeface="Catamaran" panose="020B0604020202020204" charset="0"/>
                <a:cs typeface="Catamaran" panose="020B0604020202020204" charset="0"/>
              </a:rPr>
              <a:t>generate more objects that look like the data it was trained on</a:t>
            </a:r>
            <a:r>
              <a:rPr lang="en-US" sz="2000" dirty="0">
                <a:latin typeface="Catamaran" panose="020B0604020202020204" charset="0"/>
                <a:cs typeface="Catamaran" panose="020B0604020202020204" charset="0"/>
              </a:rPr>
              <a:t>" </a:t>
            </a:r>
          </a:p>
          <a:p>
            <a:pPr rtl="0"/>
            <a:r>
              <a:rPr lang="en-US" sz="2000" dirty="0">
                <a:latin typeface="Catamaran" panose="020B0604020202020204" charset="0"/>
                <a:cs typeface="Catamaran" panose="020B0604020202020204" charset="0"/>
              </a:rPr>
              <a:t>(</a:t>
            </a:r>
            <a:r>
              <a:rPr lang="en-US" sz="2000" dirty="0">
                <a:latin typeface="Catamaran" panose="020B0604020202020204" charset="0"/>
                <a:cs typeface="Catamaran" panose="020B0604020202020204" charset="0"/>
                <a:hlinkClick r:id="rId3"/>
              </a:rPr>
              <a:t>MIT Tech News</a:t>
            </a:r>
            <a:r>
              <a:rPr lang="en-US" sz="2000" dirty="0">
                <a:latin typeface="Catamaran" panose="020B0604020202020204" charset="0"/>
                <a:cs typeface="Catamaran" panose="020B0604020202020204" charset="0"/>
              </a:rPr>
              <a:t>)</a:t>
            </a:r>
          </a:p>
          <a:p>
            <a:pPr rtl="0"/>
            <a:endParaRPr lang="en-US" sz="1800" dirty="0">
              <a:solidFill>
                <a:schemeClr val="bg1"/>
              </a:solidFill>
              <a:effectLst/>
              <a:latin typeface="Catamaran" panose="020B0604020202020204" charset="0"/>
              <a:cs typeface="Catamaran" panose="020B0604020202020204" charset="0"/>
            </a:endParaRPr>
          </a:p>
          <a:p>
            <a:pPr rtl="0"/>
            <a:endParaRPr lang="en-US" sz="1800" dirty="0">
              <a:solidFill>
                <a:schemeClr val="bg1"/>
              </a:solidFill>
              <a:effectLst/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2" name="Google Shape;3619;p36">
            <a:extLst>
              <a:ext uri="{FF2B5EF4-FFF2-40B4-BE49-F238E27FC236}">
                <a16:creationId xmlns:a16="http://schemas.microsoft.com/office/drawing/2014/main" id="{9924E2E3-7AD1-4455-DF89-1F17F9A58BF7}"/>
              </a:ext>
            </a:extLst>
          </p:cNvPr>
          <p:cNvSpPr txBox="1">
            <a:spLocks/>
          </p:cNvSpPr>
          <p:nvPr/>
        </p:nvSpPr>
        <p:spPr>
          <a:xfrm>
            <a:off x="722374" y="2934357"/>
            <a:ext cx="76992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PREDICTION ENGINE TRAINED ON MASSIVE DATASETS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>
          <a:extLst>
            <a:ext uri="{FF2B5EF4-FFF2-40B4-BE49-F238E27FC236}">
              <a16:creationId xmlns:a16="http://schemas.microsoft.com/office/drawing/2014/main" id="{FADEEEB8-036C-4D57-BF5C-D9E06A54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34">
            <a:extLst>
              <a:ext uri="{FF2B5EF4-FFF2-40B4-BE49-F238E27FC236}">
                <a16:creationId xmlns:a16="http://schemas.microsoft.com/office/drawing/2014/main" id="{40F5A21A-C511-352C-1732-030C3D470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1043" y="1979810"/>
            <a:ext cx="6521913" cy="16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Implications of AI in Academic Libraries</a:t>
            </a:r>
            <a:endParaRPr sz="2800" dirty="0"/>
          </a:p>
        </p:txBody>
      </p:sp>
      <p:sp>
        <p:nvSpPr>
          <p:cNvPr id="1820" name="Google Shape;1820;p34">
            <a:extLst>
              <a:ext uri="{FF2B5EF4-FFF2-40B4-BE49-F238E27FC236}">
                <a16:creationId xmlns:a16="http://schemas.microsoft.com/office/drawing/2014/main" id="{8C154FEC-3F07-BE38-E38D-8E0266CF4EA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85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>
          <a:extLst>
            <a:ext uri="{FF2B5EF4-FFF2-40B4-BE49-F238E27FC236}">
              <a16:creationId xmlns:a16="http://schemas.microsoft.com/office/drawing/2014/main" id="{2FE118B2-3222-694D-F562-AAFF5E1EF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6">
            <a:extLst>
              <a:ext uri="{FF2B5EF4-FFF2-40B4-BE49-F238E27FC236}">
                <a16:creationId xmlns:a16="http://schemas.microsoft.com/office/drawing/2014/main" id="{6BCD42B3-5883-F577-CF04-CE7B29BE47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46631" y="531267"/>
            <a:ext cx="2687964" cy="78765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400" dirty="0"/>
              <a:t>AMPLIFIER OF INPUT</a:t>
            </a:r>
          </a:p>
        </p:txBody>
      </p:sp>
      <p:pic>
        <p:nvPicPr>
          <p:cNvPr id="3" name="Picture 2" descr="A computer screen shot of a tree&#10;&#10;AI-generated content may be incorrect.">
            <a:extLst>
              <a:ext uri="{FF2B5EF4-FFF2-40B4-BE49-F238E27FC236}">
                <a16:creationId xmlns:a16="http://schemas.microsoft.com/office/drawing/2014/main" id="{29C37012-2EAF-B5D4-CC91-4F262DF3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59" y="925094"/>
            <a:ext cx="4421443" cy="3316082"/>
          </a:xfrm>
          <a:prstGeom prst="rect">
            <a:avLst/>
          </a:prstGeom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4376891A-6A68-6541-C456-27BEBD0D39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46040" y="1485835"/>
            <a:ext cx="2782368" cy="19812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85750" marR="0" lvl="0" indent="-285750" algn="l" defTabSz="914400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latin typeface="Catamaran" panose="020B0604020202020204" charset="0"/>
                <a:cs typeface="Catamaran" panose="020B0604020202020204" charset="0"/>
              </a:rPr>
              <a:t>What is repeated?</a:t>
            </a:r>
          </a:p>
          <a:p>
            <a:pPr marL="285750" marR="0" lvl="0" indent="-285750" algn="l" defTabSz="914400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800" dirty="0">
                <a:solidFill>
                  <a:srgbClr val="FFFFFF"/>
                </a:solidFill>
                <a:latin typeface="Catamaran" panose="020B0604020202020204" charset="0"/>
                <a:cs typeface="Catamaran" panose="020B0604020202020204" charset="0"/>
              </a:rPr>
              <a:t>What is not represented?</a:t>
            </a:r>
          </a:p>
          <a:p>
            <a:pPr marL="285750" marR="0" lvl="0" indent="-285750" algn="l" defTabSz="914400" fontAlgn="base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latin typeface="Catamaran" panose="020B0604020202020204" charset="0"/>
                <a:cs typeface="Catamaran" panose="020B0604020202020204" charset="0"/>
              </a:rPr>
              <a:t>Where did the data come from?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E0B96-1290-F788-0588-DD4D72F70A14}"/>
              </a:ext>
            </a:extLst>
          </p:cNvPr>
          <p:cNvSpPr txBox="1"/>
          <p:nvPr/>
        </p:nvSpPr>
        <p:spPr>
          <a:xfrm>
            <a:off x="5846631" y="4038849"/>
            <a:ext cx="2782368" cy="10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tamaran" panose="020B0604020202020204" charset="0"/>
                <a:cs typeface="Catamaran" panose="020B0604020202020204" charset="0"/>
              </a:rPr>
              <a:t>Image from: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tamaran" panose="020B0604020202020204" charset="0"/>
                <a:cs typeface="Catamaran" panose="020B0604020202020204" charset="0"/>
              </a:rPr>
              <a:t>Brigham Young University. </a:t>
            </a:r>
            <a:r>
              <a:rPr lang="en-US" sz="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tamaran" panose="020B0604020202020204" charset="0"/>
                <a:cs typeface="Catamaran" panose="020B0604020202020204" charset="0"/>
                <a:hlinkClick r:id="rId4"/>
              </a:rPr>
              <a:t>https://genai.byu.edu/genai-training</a:t>
            </a:r>
            <a:endParaRPr lang="en-US" sz="9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Catamaran" panose="020B0604020202020204" charset="0"/>
              <a:cs typeface="Catamaran" panose="020B0604020202020204" charset="0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88D1-6FED-9F2E-E758-EBDCD35D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D677E5-E3A8-B95F-05A2-E5C1C11A3CCC}"/>
              </a:ext>
            </a:extLst>
          </p:cNvPr>
          <p:cNvSpPr txBox="1">
            <a:spLocks/>
          </p:cNvSpPr>
          <p:nvPr/>
        </p:nvSpPr>
        <p:spPr>
          <a:xfrm>
            <a:off x="722375" y="560378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j-lt"/>
              </a:rPr>
              <a:t>ECHO CHAMBER IN SOME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8E095-07E3-4CF4-2555-72CEE2900395}"/>
              </a:ext>
            </a:extLst>
          </p:cNvPr>
          <p:cNvSpPr txBox="1"/>
          <p:nvPr/>
        </p:nvSpPr>
        <p:spPr>
          <a:xfrm>
            <a:off x="2502772" y="4583122"/>
            <a:ext cx="4138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Responses collected from Gemini, Claude, and ChatGPT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02F5D-36CE-46EC-769E-7802AE416D46}"/>
              </a:ext>
            </a:extLst>
          </p:cNvPr>
          <p:cNvSpPr txBox="1"/>
          <p:nvPr/>
        </p:nvSpPr>
        <p:spPr>
          <a:xfrm>
            <a:off x="829638" y="1019399"/>
            <a:ext cx="7242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1600" b="1" dirty="0">
              <a:latin typeface="Catamaran" panose="020B0604020202020204" charset="0"/>
              <a:cs typeface="Catamaran" panose="020B0604020202020204" charset="0"/>
            </a:endParaRPr>
          </a:p>
          <a:p>
            <a:pPr algn="ctr">
              <a:buNone/>
            </a:pPr>
            <a:r>
              <a:rPr lang="en-US" sz="1600" b="1" dirty="0">
                <a:latin typeface="Catamaran" panose="020B0604020202020204" charset="0"/>
                <a:cs typeface="Catamaran" panose="020B0604020202020204" charset="0"/>
              </a:rPr>
              <a:t>“</a:t>
            </a:r>
            <a:r>
              <a:rPr lang="en-US" sz="1600" dirty="0"/>
              <a:t>That’s a fair point”</a:t>
            </a:r>
          </a:p>
          <a:p>
            <a:pPr algn="ctr">
              <a:buNone/>
            </a:pPr>
            <a:r>
              <a:rPr lang="en-US" sz="1600" b="1" dirty="0">
                <a:latin typeface="Catamaran" panose="020B0604020202020204" charset="0"/>
                <a:cs typeface="Catamaran" panose="020B0604020202020204" charset="0"/>
              </a:rPr>
              <a:t>“</a:t>
            </a:r>
            <a:r>
              <a:rPr lang="en-US" sz="1600" dirty="0"/>
              <a:t>I see where you’re coming from”</a:t>
            </a:r>
          </a:p>
          <a:p>
            <a:pPr algn="ctr">
              <a:buNone/>
            </a:pPr>
            <a:r>
              <a:rPr lang="en-US" sz="1600" dirty="0"/>
              <a:t>“Good challenge”</a:t>
            </a:r>
          </a:p>
          <a:p>
            <a:pPr algn="ctr">
              <a:buNone/>
            </a:pPr>
            <a:r>
              <a:rPr lang="en-US" sz="1600" dirty="0"/>
              <a:t>“Thanks for catching that”</a:t>
            </a:r>
          </a:p>
          <a:p>
            <a:pPr algn="ctr">
              <a:buNone/>
            </a:pPr>
            <a:r>
              <a:rPr lang="en-US" sz="1600" dirty="0"/>
              <a:t>“You’re right to call that out”</a:t>
            </a:r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r>
              <a:rPr lang="en-US" sz="1600" dirty="0">
                <a:solidFill>
                  <a:schemeClr val="accent4"/>
                </a:solidFill>
              </a:rPr>
              <a:t>WHY?</a:t>
            </a:r>
          </a:p>
          <a:p>
            <a:pPr algn="ctr">
              <a:buNone/>
            </a:pPr>
            <a:r>
              <a:rPr lang="en-US" sz="2000" dirty="0">
                <a:solidFill>
                  <a:schemeClr val="accent4"/>
                </a:solidFill>
              </a:rPr>
              <a:t>“Encouragement keeps conversations flowing”</a:t>
            </a:r>
          </a:p>
          <a:p>
            <a:pPr algn="ctr">
              <a:buNone/>
            </a:pPr>
            <a:endParaRPr lang="en-US" sz="1800" b="1" dirty="0">
              <a:latin typeface="Catamaran" panose="020B0604020202020204" charset="0"/>
              <a:cs typeface="Catamaran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6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66C4-03FB-2196-ADDB-AE587313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53279D-1CD0-E1A8-7892-F8E8619DDBE8}"/>
              </a:ext>
            </a:extLst>
          </p:cNvPr>
          <p:cNvSpPr txBox="1">
            <a:spLocks/>
          </p:cNvSpPr>
          <p:nvPr/>
        </p:nvSpPr>
        <p:spPr>
          <a:xfrm>
            <a:off x="722375" y="560378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j-lt"/>
              </a:rPr>
              <a:t>CONCERNS OF STUDENT MISUSE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2F399-629D-D659-445D-E7D107E45839}"/>
              </a:ext>
            </a:extLst>
          </p:cNvPr>
          <p:cNvSpPr txBox="1"/>
          <p:nvPr/>
        </p:nvSpPr>
        <p:spPr>
          <a:xfrm>
            <a:off x="1218789" y="4429232"/>
            <a:ext cx="6706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Common Sense Education: Preventing Plagiarism resource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F02B4-23EB-23ED-9A37-D16A96C992F7}"/>
              </a:ext>
            </a:extLst>
          </p:cNvPr>
          <p:cNvSpPr txBox="1"/>
          <p:nvPr/>
        </p:nvSpPr>
        <p:spPr>
          <a:xfrm>
            <a:off x="841830" y="1519271"/>
            <a:ext cx="72426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latin typeface="Catamaran" panose="020B0604020202020204" charset="0"/>
                <a:cs typeface="Catamaran" panose="020B0604020202020204" charset="0"/>
              </a:rPr>
              <a:t>Integrate AI literacy</a:t>
            </a:r>
          </a:p>
          <a:p>
            <a:pPr algn="ctr">
              <a:buNone/>
            </a:pPr>
            <a:endParaRPr lang="en-US" sz="1800" b="1" dirty="0">
              <a:latin typeface="Catamaran" panose="020B0604020202020204" charset="0"/>
              <a:cs typeface="Catamaran" panose="020B0604020202020204" charset="0"/>
            </a:endParaRPr>
          </a:p>
          <a:p>
            <a:pPr algn="ctr"/>
            <a:r>
              <a:rPr lang="en-US" sz="1800" dirty="0">
                <a:latin typeface="Catamaran" panose="020B0604020202020204" charset="0"/>
                <a:cs typeface="Catamaran" panose="020B0604020202020204" charset="0"/>
              </a:rPr>
              <a:t>“If AI feels mysterious and forbidden to students, it could lead to more misuse. Instead, we can inform students about </a:t>
            </a:r>
            <a:r>
              <a:rPr lang="en-US" sz="1800" dirty="0">
                <a:latin typeface="Catamaran" panose="020B0604020202020204" charset="0"/>
                <a:cs typeface="Catamaran" panose="020B0604020202020204" charset="0"/>
                <a:hlinkClick r:id="rId3"/>
              </a:rPr>
              <a:t>what AI is, how it works</a:t>
            </a:r>
            <a:r>
              <a:rPr lang="en-US" sz="1800" dirty="0">
                <a:latin typeface="Catamaran" panose="020B0604020202020204" charset="0"/>
                <a:cs typeface="Catamaran" panose="020B0604020202020204" charset="0"/>
              </a:rPr>
              <a:t>, what it does best, and what its limitations are. </a:t>
            </a:r>
          </a:p>
          <a:p>
            <a:pPr algn="ctr"/>
            <a:endParaRPr lang="en-US" sz="1800" dirty="0">
              <a:latin typeface="Catamaran" panose="020B0604020202020204" charset="0"/>
              <a:cs typeface="Catamaran" panose="020B0604020202020204" charset="0"/>
            </a:endParaRPr>
          </a:p>
          <a:p>
            <a:pPr algn="ctr"/>
            <a:r>
              <a:rPr lang="en-US" sz="1800" dirty="0">
                <a:latin typeface="Catamaran" panose="020B0604020202020204" charset="0"/>
                <a:cs typeface="Catamaran" panose="020B0604020202020204" charset="0"/>
              </a:rPr>
              <a:t>Plagiarism aside, generative AI is technology that is likely to affect their futures.”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5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1252D4-337D-4A91-0FDD-DD7A6528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67" t="17778" r="5318" b="6402"/>
          <a:stretch>
            <a:fillRect/>
          </a:stretch>
        </p:blipFill>
        <p:spPr>
          <a:xfrm>
            <a:off x="915568" y="482599"/>
            <a:ext cx="7247096" cy="4178300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508811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1855</TotalTime>
  <Words>679</Words>
  <Application>Microsoft Office PowerPoint</Application>
  <PresentationFormat>On-screen Show (16:9)</PresentationFormat>
  <Paragraphs>111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Rockwell</vt:lpstr>
      <vt:lpstr>Alfa Slab One</vt:lpstr>
      <vt:lpstr>Courier New</vt:lpstr>
      <vt:lpstr>Bookman Old Style</vt:lpstr>
      <vt:lpstr>Arial</vt:lpstr>
      <vt:lpstr>Catamaran</vt:lpstr>
      <vt:lpstr>Raleway</vt:lpstr>
      <vt:lpstr>Damask</vt:lpstr>
      <vt:lpstr>AI In Academic libraries</vt:lpstr>
      <vt:lpstr>What We’ll Cover</vt:lpstr>
      <vt:lpstr>Taylor Moorman, INSTRUCTIONAL TECHNOLOGY LIBRARIAN</vt:lpstr>
      <vt:lpstr>GENERATIVE AI</vt:lpstr>
      <vt:lpstr>Implications of AI in Academic Libraries</vt:lpstr>
      <vt:lpstr>AMPLIFIER OF INPUT</vt:lpstr>
      <vt:lpstr>PowerPoint Presentation</vt:lpstr>
      <vt:lpstr>PowerPoint Presentation</vt:lpstr>
      <vt:lpstr>PowerPoint Presentation</vt:lpstr>
      <vt:lpstr>USE CASES</vt:lpstr>
      <vt:lpstr>PowerPoint Presentation</vt:lpstr>
      <vt:lpstr>PowerPoint Presentation</vt:lpstr>
      <vt:lpstr>GOLD PANNING STRATEGY</vt:lpstr>
      <vt:lpstr>AI LITERACY: 4Cs</vt:lpstr>
      <vt:lpstr>MSU LIBRARY SUPPORT</vt:lpstr>
      <vt:lpstr>AI INITIATIVES IN THE LIBRARY</vt:lpstr>
      <vt:lpstr>Open Access Textbook:</vt:lpstr>
      <vt:lpstr>PowerPoint Presentation</vt:lpstr>
      <vt:lpstr>Resource: MSU Library GenAI Guide </vt:lpstr>
      <vt:lpstr>Responsible AI Grant</vt:lpstr>
      <vt:lpstr>AI + Machine LEARNING LAB</vt:lpstr>
      <vt:lpstr>AI Literacy into Curricula</vt:lpstr>
      <vt:lpstr>Strengthening  human communities/knowledge  IF/WHEN engagING with this technology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Moorman, Taylor</dc:creator>
  <cp:lastModifiedBy>Moorman, Taylor</cp:lastModifiedBy>
  <cp:revision>10</cp:revision>
  <dcterms:modified xsi:type="dcterms:W3CDTF">2025-10-08T19:26:28Z</dcterms:modified>
</cp:coreProperties>
</file>