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21"/>
  </p:notesMasterIdLst>
  <p:handoutMasterIdLst>
    <p:handoutMasterId r:id="rId22"/>
  </p:handoutMasterIdLst>
  <p:sldIdLst>
    <p:sldId id="259" r:id="rId5"/>
    <p:sldId id="402" r:id="rId6"/>
    <p:sldId id="412" r:id="rId7"/>
    <p:sldId id="428" r:id="rId8"/>
    <p:sldId id="413" r:id="rId9"/>
    <p:sldId id="407" r:id="rId10"/>
    <p:sldId id="420" r:id="rId11"/>
    <p:sldId id="415" r:id="rId12"/>
    <p:sldId id="422" r:id="rId13"/>
    <p:sldId id="418" r:id="rId14"/>
    <p:sldId id="424" r:id="rId15"/>
    <p:sldId id="429" r:id="rId16"/>
    <p:sldId id="416" r:id="rId17"/>
    <p:sldId id="410" r:id="rId18"/>
    <p:sldId id="396" r:id="rId19"/>
    <p:sldId id="26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8E35C4-3CFC-6BBA-0983-AA88334DA97A}" v="860" dt="2023-10-30T17:38:05.394"/>
    <p1510:client id="{7516A6F6-A316-E68C-87B5-240601248977}" v="192" dt="2023-10-31T15:15:32.554"/>
    <p1510:client id="{9BF66CCD-2746-516F-B5CD-385EE8A9F7BD}" v="1362" dt="2023-10-30T22:58:42.654"/>
    <p1510:client id="{D32936EB-3AF8-4323-9D51-F9A754ABE1F8}" v="6" dt="2023-10-25T14:31:28.685"/>
    <p1510:client id="{ECD84C8D-E2DF-E9C4-A7A8-2E62DAB31486}" v="1" dt="2023-10-30T17:07:47.600"/>
    <p1510:client id="{FE0CE90D-AA4F-42B7-B1D4-5FE5B104E86B}" v="1" dt="2023-10-25T14:32:21.7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EDF6A2-BB80-8703-2727-B310DA0BDF8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E893F6-79ED-61F7-F682-2268A8D025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C7001-F1B1-417B-B995-1539F81555A8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2D4CA5-6EFF-12A4-94B5-FC5838874E7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6EEE2C-D3DF-E3FF-C10D-8969F7157F6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FA114-5E27-4545-ABED-F8B7A07A4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1373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A84B9F-72A3-4105-97CD-CDEEACD23BB8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72A06-E444-468F-A1FE-034656247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290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clc.org/go/en/oclc-cataloging-application-comparison.html" TargetMode="External"/><Relationship Id="rId7" Type="http://schemas.openxmlformats.org/officeDocument/2006/relationships/hyperlink" Target="https://www.oclc.org/en/connexion.html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oclc.org/en/worldshare-record-manager.html" TargetMode="External"/><Relationship Id="rId5" Type="http://schemas.openxmlformats.org/officeDocument/2006/relationships/hyperlink" Target="https://www.oclc.org/go/en/connexion-migration-ws-record-manager.html" TargetMode="External"/><Relationship Id="rId4" Type="http://schemas.openxmlformats.org/officeDocument/2006/relationships/hyperlink" Target="https://help.oclc.org/Metadata_Services/WorldShare_Record_Manager/Transition_from_Connexion_browser_to_WorldShare_Record_Manager/Comparison_of_Connexion_browser_and_Record_Manager_actions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Good morning, and welcome to the October Tiny Tech training! I am Bobbi deMontigny and with me I have Laura </a:t>
            </a:r>
            <a:r>
              <a:rPr lang="en-US" err="1"/>
              <a:t>Tretter</a:t>
            </a:r>
            <a:r>
              <a:rPr lang="en-US"/>
              <a:t>, Sys Admin for the Montana Shared Catalog and Colet Bartow, our CE Coordinator. </a:t>
            </a:r>
          </a:p>
          <a:p>
            <a:endParaRPr lang="en-US"/>
          </a:p>
          <a:p>
            <a:r>
              <a:rPr lang="en-US"/>
              <a:t>Last month we discussed OCLC as a sort of an overview. We went over the OCLC contract, what it currently includes, and what that might look like to a patron using </a:t>
            </a:r>
            <a:r>
              <a:rPr lang="en-US" err="1"/>
              <a:t>worldcat</a:t>
            </a:r>
            <a:r>
              <a:rPr lang="en-US"/>
              <a:t> to find material. </a:t>
            </a:r>
          </a:p>
          <a:p>
            <a:endParaRPr lang="en-US"/>
          </a:p>
          <a:p>
            <a:r>
              <a:rPr lang="en-US"/>
              <a:t>Today Laura is going to talk to us about </a:t>
            </a:r>
            <a:r>
              <a:rPr lang="en-US" err="1"/>
              <a:t>Connexion</a:t>
            </a:r>
            <a:r>
              <a:rPr lang="en-US"/>
              <a:t>, and what it means for our libraries now that OCLC is discontinuing it.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72A06-E444-468F-A1FE-034656247E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721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72A06-E444-468F-A1FE-034656247E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677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is the agenda for todays topic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72A06-E444-468F-A1FE-034656247E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160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72A06-E444-468F-A1FE-034656247E6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877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72A06-E444-468F-A1FE-034656247E6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317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72A06-E444-468F-A1FE-034656247E6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494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OCLC Cataloging application comparison chart: </a:t>
            </a:r>
            <a:r>
              <a:rPr lang="en-US" u="sng" dirty="0">
                <a:hlinkClick r:id="rId3"/>
              </a:rPr>
              <a:t>https://www.oclc.org/go/en/oclc-cataloging-application-comparison.html</a:t>
            </a:r>
            <a:r>
              <a:rPr lang="en-US" dirty="0"/>
              <a:t> </a:t>
            </a:r>
            <a:endParaRPr lang="en-US">
              <a:cs typeface="Calibri"/>
            </a:endParaRPr>
          </a:p>
          <a:p>
            <a:endParaRPr lang="en-US" dirty="0">
              <a:cs typeface="+mn-lt"/>
            </a:endParaRPr>
          </a:p>
          <a:p>
            <a:r>
              <a:rPr lang="en-US" dirty="0">
                <a:cs typeface="+mn-lt"/>
              </a:rPr>
              <a:t>Comparison of </a:t>
            </a:r>
            <a:r>
              <a:rPr lang="en-US" err="1">
                <a:cs typeface="+mn-lt"/>
              </a:rPr>
              <a:t>Connexion</a:t>
            </a:r>
            <a:r>
              <a:rPr lang="en-US" dirty="0">
                <a:cs typeface="+mn-lt"/>
              </a:rPr>
              <a:t> Browser and Record Manager actions: </a:t>
            </a:r>
            <a:r>
              <a:rPr lang="en-US" dirty="0">
                <a:hlinkClick r:id="rId4"/>
              </a:rPr>
              <a:t>https://help.oclc.org/Metadata_Services/WorldShare_Record_Manager/Transition_from_Connexion_browser_to_WorldShare_Record_Manager/Comparison_of_Connexion_browser_and_Record_Manager_actions</a:t>
            </a:r>
            <a:r>
              <a:rPr lang="en-US" dirty="0"/>
              <a:t> </a:t>
            </a:r>
            <a:br>
              <a:rPr lang="en-US" dirty="0">
                <a:cs typeface="+mn-lt"/>
              </a:rPr>
            </a:br>
            <a:br>
              <a:rPr lang="en-US" dirty="0">
                <a:cs typeface="+mn-lt"/>
              </a:rPr>
            </a:br>
            <a:r>
              <a:rPr lang="en-US" dirty="0"/>
              <a:t>Make the switch to </a:t>
            </a:r>
            <a:r>
              <a:rPr lang="en-US" err="1"/>
              <a:t>WorldShare</a:t>
            </a:r>
            <a:r>
              <a:rPr lang="en-US"/>
              <a:t> Record Manager: </a:t>
            </a:r>
            <a:r>
              <a:rPr lang="en-US" dirty="0">
                <a:hlinkClick r:id="rId5"/>
              </a:rPr>
              <a:t>https://www.oclc.org/go/en/connexion-migration-ws-record-manager.html</a:t>
            </a:r>
            <a:r>
              <a:rPr lang="en-US" dirty="0"/>
              <a:t> </a:t>
            </a:r>
            <a:endParaRPr lang="en-US" dirty="0">
              <a:cs typeface="Calibri"/>
            </a:endParaRPr>
          </a:p>
          <a:p>
            <a:endParaRPr lang="en-US" dirty="0">
              <a:cs typeface="+mn-lt"/>
            </a:endParaRPr>
          </a:p>
          <a:p>
            <a:r>
              <a:rPr lang="en-US" dirty="0" err="1"/>
              <a:t>WorldShare</a:t>
            </a:r>
            <a:r>
              <a:rPr lang="en-US" dirty="0"/>
              <a:t> Record Manager:  </a:t>
            </a:r>
            <a:r>
              <a:rPr lang="en-US" u="sng" dirty="0">
                <a:hlinkClick r:id="rId6"/>
              </a:rPr>
              <a:t>https://www.oclc.org/en/worldshare-record-manager.html</a:t>
            </a:r>
            <a:br>
              <a:rPr lang="en-US" u="sng" dirty="0">
                <a:cs typeface="+mn-lt"/>
              </a:rPr>
            </a:br>
            <a:endParaRPr lang="en-US"/>
          </a:p>
          <a:p>
            <a:r>
              <a:rPr lang="en-US" dirty="0" err="1"/>
              <a:t>Connexion</a:t>
            </a:r>
            <a:r>
              <a:rPr lang="en-US" dirty="0"/>
              <a:t> Client: </a:t>
            </a:r>
            <a:r>
              <a:rPr lang="en-US" dirty="0">
                <a:hlinkClick r:id="rId7"/>
              </a:rPr>
              <a:t>https://www.oclc.org/en/connexion.html</a:t>
            </a:r>
            <a:r>
              <a:rPr lang="en-US" dirty="0"/>
              <a:t> </a:t>
            </a:r>
            <a:br>
              <a:rPr lang="en-US" dirty="0">
                <a:cs typeface="+mn-lt"/>
              </a:rPr>
            </a:br>
            <a:br>
              <a:rPr lang="en-US" dirty="0">
                <a:cs typeface="+mn-lt"/>
              </a:rPr>
            </a:b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72A06-E444-468F-A1FE-034656247E6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367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https://forms.office.com/g/ffUuzbA8gn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72A06-E444-468F-A1FE-034656247E6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274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A9E66-29C7-6CD9-E2CB-226B6FD6B0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28933" y="5551842"/>
            <a:ext cx="4809067" cy="523356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1D4A21-9D06-836E-1E3D-32DDE73BCD7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28933" y="6085150"/>
            <a:ext cx="4809067" cy="630492"/>
          </a:xfrm>
        </p:spPr>
        <p:txBody>
          <a:bodyPr/>
          <a:lstStyle>
            <a:lvl1pPr marL="0" indent="0" algn="l">
              <a:buNone/>
              <a:defRPr sz="2400" b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Date</a:t>
            </a:r>
          </a:p>
        </p:txBody>
      </p:sp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36E92A4B-A138-5627-5CEB-966B5C6CAC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15642"/>
            <a:ext cx="12192000" cy="142358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918FEAC-CC19-0F0E-1932-2246FF375067}"/>
              </a:ext>
            </a:extLst>
          </p:cNvPr>
          <p:cNvCxnSpPr>
            <a:cxnSpLocks/>
          </p:cNvCxnSpPr>
          <p:nvPr userDrawn="1"/>
        </p:nvCxnSpPr>
        <p:spPr>
          <a:xfrm>
            <a:off x="7017173" y="5721760"/>
            <a:ext cx="0" cy="678636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BD331220-C1F0-A54A-B2DF-2043FB8210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039" y="2808510"/>
            <a:ext cx="3169922" cy="9144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5E087D8-E41B-D3E0-094F-3073B734628E}"/>
              </a:ext>
            </a:extLst>
          </p:cNvPr>
          <p:cNvSpPr/>
          <p:nvPr userDrawn="1"/>
        </p:nvSpPr>
        <p:spPr>
          <a:xfrm>
            <a:off x="3691473" y="2311199"/>
            <a:ext cx="4809053" cy="194648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453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ynamic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0015350-FC75-1F60-56AC-AD95FE9E2F8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3429000"/>
            <a:ext cx="1218565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603A89-EEEB-EB5A-E52C-ABDE37FD0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457200"/>
            <a:ext cx="7315200" cy="1322439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64A224-A43A-C550-D9DC-28DCDBCE7D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38400" y="1918519"/>
            <a:ext cx="7315200" cy="577645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B88655F-E69C-5F85-4E7A-400E0C772F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CEF5D-2042-4232-9FE6-B278772C55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99D83973-7CD3-DD1E-3E44-82FC648B5D46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490602" y="3141407"/>
            <a:ext cx="3204446" cy="298019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FC5D6E5-62B7-7278-C023-9D384E0C6AD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12467" y="3141407"/>
            <a:ext cx="3117850" cy="2980198"/>
          </a:xfrm>
          <a:solidFill>
            <a:schemeClr val="accent2"/>
          </a:solidFill>
          <a:ln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08EB8C22-6119-BAAB-6E42-D150EE775D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55333" y="3141407"/>
            <a:ext cx="3117850" cy="2980198"/>
          </a:xfrm>
          <a:solidFill>
            <a:schemeClr val="accent2"/>
          </a:solidFill>
          <a:ln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037E34C-7D18-809E-7229-9E3FB44C8B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363" y="6483043"/>
            <a:ext cx="2430947" cy="13716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A73F3E6-89A9-80EA-DB55-B0B07F2377B8}"/>
              </a:ext>
            </a:extLst>
          </p:cNvPr>
          <p:cNvCxnSpPr>
            <a:cxnSpLocks/>
          </p:cNvCxnSpPr>
          <p:nvPr userDrawn="1"/>
        </p:nvCxnSpPr>
        <p:spPr>
          <a:xfrm>
            <a:off x="10832089" y="6356350"/>
            <a:ext cx="0" cy="50165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1608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4DC294C-3895-98C6-3AEF-24979FE23C3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1507067"/>
            <a:ext cx="12185650" cy="38324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06952E-1A3D-4F4E-18D6-49A3F9167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009" y="1996942"/>
            <a:ext cx="5496198" cy="2852737"/>
          </a:xfrm>
        </p:spPr>
        <p:txBody>
          <a:bodyPr anchor="ctr">
            <a:normAutofit/>
          </a:bodyPr>
          <a:lstStyle>
            <a:lvl1pPr algn="l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6BA300D7-4673-76F6-A9D2-91928F390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0" y="5339556"/>
            <a:ext cx="12192000" cy="142358"/>
          </a:xfrm>
          <a:prstGeom prst="rect">
            <a:avLst/>
          </a:prstGeom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44A5E84D-7F78-40B0-4A3F-DEC7D40A12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462" y="3063590"/>
            <a:ext cx="2533507" cy="73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589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add Picture Backgroun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6AA0118-2034-0525-FDD8-37D1E79D0CD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5464629"/>
            <a:ext cx="12185650" cy="13816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E087D8-E41B-D3E0-094F-3073B734628E}"/>
              </a:ext>
            </a:extLst>
          </p:cNvPr>
          <p:cNvSpPr/>
          <p:nvPr userDrawn="1"/>
        </p:nvSpPr>
        <p:spPr>
          <a:xfrm>
            <a:off x="3691473" y="1810456"/>
            <a:ext cx="4809053" cy="1946487"/>
          </a:xfrm>
          <a:prstGeom prst="rect">
            <a:avLst/>
          </a:prstGeom>
          <a:solidFill>
            <a:srgbClr val="FFFFFF">
              <a:alpha val="80000"/>
            </a:srgbClr>
          </a:solidFill>
          <a:ln w="1905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AA9E66-29C7-6CD9-E2CB-226B6FD6B0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28933" y="5877004"/>
            <a:ext cx="4809067" cy="523356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1D4A21-9D06-836E-1E3D-32DDE73BCD7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28933" y="6400800"/>
            <a:ext cx="4809067" cy="445474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Date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918FEAC-CC19-0F0E-1932-2246FF375067}"/>
              </a:ext>
            </a:extLst>
          </p:cNvPr>
          <p:cNvCxnSpPr>
            <a:cxnSpLocks/>
          </p:cNvCxnSpPr>
          <p:nvPr userDrawn="1"/>
        </p:nvCxnSpPr>
        <p:spPr>
          <a:xfrm>
            <a:off x="7017173" y="6019800"/>
            <a:ext cx="0" cy="68580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BD331220-C1F0-A54A-B2DF-2043FB8210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039" y="2307767"/>
            <a:ext cx="316992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60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4DC294C-3895-98C6-3AEF-24979FE23C3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1507067"/>
            <a:ext cx="12185650" cy="38324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06952E-1A3D-4F4E-18D6-49A3F9167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008" y="1996942"/>
            <a:ext cx="8671983" cy="2852737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6BA300D7-4673-76F6-A9D2-91928F390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0" y="5339556"/>
            <a:ext cx="12192000" cy="14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654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AC09E-F118-8497-D66B-70ACA8681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FDB00-0270-AACA-29F4-C78794F88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596758-2148-DDD9-B9DC-5561EF12B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958459E-CF1B-4226-8F9F-83C3FF1A75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7453F90-7459-6F70-20E2-A4A37486CA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363" y="6492875"/>
            <a:ext cx="2430947" cy="13716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4F0F03-C582-6AF7-B198-F423E5A078C8}"/>
              </a:ext>
            </a:extLst>
          </p:cNvPr>
          <p:cNvCxnSpPr>
            <a:cxnSpLocks/>
          </p:cNvCxnSpPr>
          <p:nvPr userDrawn="1"/>
        </p:nvCxnSpPr>
        <p:spPr>
          <a:xfrm>
            <a:off x="10832089" y="6366182"/>
            <a:ext cx="0" cy="50165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6149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2B6D4-FDA1-0013-01E0-1822D8CDF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D1659-18ED-C280-D902-AA2956B4BD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7D5571-E024-A386-0676-84395E2791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306417-0A11-CC55-7CFF-858020CFD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9841E6-D37F-4C61-9EA7-BBA570BBB06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FC8B95-FF62-6762-7EC6-35B42CC0B8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363" y="6492875"/>
            <a:ext cx="2430947" cy="13716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E030D9B-E000-5D78-F5DC-B04BBAF215A1}"/>
              </a:ext>
            </a:extLst>
          </p:cNvPr>
          <p:cNvCxnSpPr>
            <a:cxnSpLocks/>
          </p:cNvCxnSpPr>
          <p:nvPr userDrawn="1"/>
        </p:nvCxnSpPr>
        <p:spPr>
          <a:xfrm>
            <a:off x="10832089" y="6366182"/>
            <a:ext cx="0" cy="50165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4250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29F90-F4E8-5863-07A9-C02AF961A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2207FA-688E-1343-5A60-048F5BDC058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545394-9753-2196-EF0D-353F44071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E1E870-C3D3-D81E-AAD0-63CF2C72DA2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F1DAA4-AFF9-AA0A-14E4-13B696E652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5DE7D5D-274D-5503-FD0E-B35E139FF2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363" y="6492875"/>
            <a:ext cx="2430947" cy="13716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AD7DDB0-9334-075C-CCFE-F4C368265D19}"/>
              </a:ext>
            </a:extLst>
          </p:cNvPr>
          <p:cNvCxnSpPr>
            <a:cxnSpLocks/>
          </p:cNvCxnSpPr>
          <p:nvPr userDrawn="1"/>
        </p:nvCxnSpPr>
        <p:spPr>
          <a:xfrm>
            <a:off x="10832089" y="6366182"/>
            <a:ext cx="0" cy="50165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24DF34F-573D-7F7E-8298-9700761B7D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CEF5D-2042-4232-9FE6-B278772C55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618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DCD65-89A1-84E4-1D43-0272C122B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1ACF1D-DA24-5E83-48DC-CE8EBAD886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363" y="6492875"/>
            <a:ext cx="2430947" cy="13716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83A24D8-F52E-8182-8EFF-5ACB9E7DDE04}"/>
              </a:ext>
            </a:extLst>
          </p:cNvPr>
          <p:cNvCxnSpPr>
            <a:cxnSpLocks/>
          </p:cNvCxnSpPr>
          <p:nvPr userDrawn="1"/>
        </p:nvCxnSpPr>
        <p:spPr>
          <a:xfrm>
            <a:off x="10832089" y="6366182"/>
            <a:ext cx="0" cy="50165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0C36C28-AF6A-F65F-581E-D9E234E03F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841E6-D37F-4C61-9EA7-BBA570BBB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948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09EC0B-1EF2-0CEB-607A-99DDAA1C5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9841E6-D37F-4C61-9EA7-BBA570BBB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8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5A90CF6-054C-B755-5D6F-C0ACCE8599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CEF5D-2042-4232-9FE6-B278772C55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539FFA4-253A-F3DA-681D-E43E23AEA77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653548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1997E13-EB60-2D54-0F6A-A39CDDA40A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363" y="6483043"/>
            <a:ext cx="2430947" cy="13716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DAF3512-2C65-262D-5580-25678A207B94}"/>
              </a:ext>
            </a:extLst>
          </p:cNvPr>
          <p:cNvCxnSpPr>
            <a:cxnSpLocks/>
          </p:cNvCxnSpPr>
          <p:nvPr userDrawn="1"/>
        </p:nvCxnSpPr>
        <p:spPr>
          <a:xfrm>
            <a:off x="10832089" y="6356350"/>
            <a:ext cx="0" cy="50165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2">
            <a:extLst>
              <a:ext uri="{FF2B5EF4-FFF2-40B4-BE49-F238E27FC236}">
                <a16:creationId xmlns:a16="http://schemas.microsoft.com/office/drawing/2014/main" id="{5E491805-8639-9C83-0361-8F53F6D59A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0001" y="1110115"/>
            <a:ext cx="5259388" cy="372294"/>
          </a:xfrm>
        </p:spPr>
        <p:txBody>
          <a:bodyPr anchor="b">
            <a:normAutofit/>
          </a:bodyPr>
          <a:lstStyle>
            <a:lvl1pPr>
              <a:defRPr sz="20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AGENDA TITLE HERE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ACA1CE85-29BE-8734-E1B4-39CCC0CAAA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0000" y="1618934"/>
            <a:ext cx="525938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7418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897354-67D4-CDAE-B453-FDA0A321C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73E857-D6D5-8A94-2FD4-D2BA8A708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13059A3-EB37-3070-AD9B-8F5D7D2CBB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A8ECEF5D-2042-4232-9FE6-B278772C55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076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63" r:id="rId3"/>
    <p:sldLayoutId id="2147483662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‒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clc.org/go/en/oclc-cataloging-application-comparison.html" TargetMode="External"/><Relationship Id="rId7" Type="http://schemas.openxmlformats.org/officeDocument/2006/relationships/hyperlink" Target="https://www.oclc.org/en/connexion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oclc.org/en/worldshare-record-manager.html" TargetMode="External"/><Relationship Id="rId5" Type="http://schemas.openxmlformats.org/officeDocument/2006/relationships/hyperlink" Target="https://www.oclc.org/go/en/connexion-migration-ws-record-manager.html" TargetMode="External"/><Relationship Id="rId4" Type="http://schemas.openxmlformats.org/officeDocument/2006/relationships/hyperlink" Target="https://help.oclc.org/Metadata_Services/WorldShare_Record_Manager/Transition_from_Connexion_browser_to_WorldShare_Record_Manager/Comparison_of_Connexion_browser_and_Record_Manager_actions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19715-D105-809D-E8C9-FFDA7B101A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28932" y="4352377"/>
            <a:ext cx="4809067" cy="1617499"/>
          </a:xfrm>
        </p:spPr>
        <p:txBody>
          <a:bodyPr>
            <a:normAutofit/>
          </a:bodyPr>
          <a:lstStyle/>
          <a:p>
            <a:r>
              <a:rPr lang="en-US" sz="3600"/>
              <a:t>Tiny Tech Training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533A22-70E1-6B01-B511-0FCD19CCE5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15503" y="5969876"/>
            <a:ext cx="5076497" cy="735815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en-US" sz="2300"/>
              <a:t>Web-based Connexion is going away - don’t be scared.</a:t>
            </a:r>
          </a:p>
          <a:p>
            <a:r>
              <a:rPr lang="en-US"/>
              <a:t>October 31, 2023</a:t>
            </a:r>
          </a:p>
        </p:txBody>
      </p:sp>
      <p:pic>
        <p:nvPicPr>
          <p:cNvPr id="5" name="Graphic 4" descr="Bats outline">
            <a:extLst>
              <a:ext uri="{FF2B5EF4-FFF2-40B4-BE49-F238E27FC236}">
                <a16:creationId xmlns:a16="http://schemas.microsoft.com/office/drawing/2014/main" id="{8299E681-F7C3-D62B-1530-9E2367895F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99683" y="496618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275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74845F-AD52-7183-37D0-BD1920F5AD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CEF5D-2042-4232-9FE6-B278772C55B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1D5A11A-236A-615A-47DD-5DBB40FD6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0362" y="1413078"/>
            <a:ext cx="4524931" cy="1547426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200" b="0" err="1">
                <a:cs typeface="Arial"/>
              </a:rPr>
              <a:t>Connexion</a:t>
            </a:r>
            <a:r>
              <a:rPr lang="en-US" sz="3200" b="0">
                <a:cs typeface="Arial"/>
              </a:rPr>
              <a:t> Client or </a:t>
            </a:r>
            <a:r>
              <a:rPr lang="en-US" sz="3200" b="0" err="1">
                <a:cs typeface="Arial"/>
              </a:rPr>
              <a:t>WorldShare</a:t>
            </a:r>
            <a:r>
              <a:rPr lang="en-US" sz="3200" b="0">
                <a:cs typeface="Arial"/>
              </a:rPr>
              <a:t> Record Manager?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99FC27C-2CF5-F877-A695-32DB1B6C872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94944" y="664140"/>
            <a:ext cx="5622176" cy="5691722"/>
          </a:xfrm>
        </p:spPr>
      </p:pic>
    </p:spTree>
    <p:extLst>
      <p:ext uri="{BB962C8B-B14F-4D97-AF65-F5344CB8AC3E}">
        <p14:creationId xmlns:p14="http://schemas.microsoft.com/office/powerpoint/2010/main" val="3574617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660AFD-326A-F734-A831-B3B5436D16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5860" y="717186"/>
            <a:ext cx="5157787" cy="823912"/>
          </a:xfrm>
        </p:spPr>
        <p:txBody>
          <a:bodyPr/>
          <a:lstStyle/>
          <a:p>
            <a:r>
              <a:rPr lang="en-US">
                <a:cs typeface="Arial"/>
              </a:rPr>
              <a:t>Record Manager – MARC view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8A035A-DCBA-F9C1-BB80-B18C566F0D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53838" y="717187"/>
            <a:ext cx="5183188" cy="823912"/>
          </a:xfrm>
        </p:spPr>
        <p:txBody>
          <a:bodyPr/>
          <a:lstStyle/>
          <a:p>
            <a:r>
              <a:rPr lang="en-US">
                <a:cs typeface="Arial"/>
              </a:rPr>
              <a:t>Record Manager – Text view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1890D3-6A12-22FD-EC2A-ABF48C5F8F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CEF5D-2042-4232-9FE6-B278772C55B5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6" name="Content Placeholder 1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EC66845-DE62-B76C-53CA-B3670B9FD77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151245" y="1935870"/>
            <a:ext cx="4196859" cy="3684588"/>
          </a:xfrm>
        </p:spPr>
      </p:pic>
      <p:pic>
        <p:nvPicPr>
          <p:cNvPr id="19" name="Picture 1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8B49F24-8EDD-14CD-B626-0D2A39BFF3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170" y="1937711"/>
            <a:ext cx="3890790" cy="380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402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396F6-9839-B0C3-1C71-C19EC16F7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390" y="355479"/>
            <a:ext cx="10515600" cy="1325563"/>
          </a:xfrm>
        </p:spPr>
        <p:txBody>
          <a:bodyPr/>
          <a:lstStyle/>
          <a:p>
            <a:r>
              <a:rPr lang="en-US" dirty="0">
                <a:cs typeface="Arial"/>
              </a:rPr>
              <a:t>I've made my decision!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359A0-59FC-B0AD-255B-FB91B6AA50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1389" y="1825625"/>
            <a:ext cx="5162308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cs typeface="Arial" panose="020B0604020202020204"/>
              </a:rPr>
              <a:t>I want to use </a:t>
            </a:r>
            <a:r>
              <a:rPr lang="en-US" dirty="0" err="1">
                <a:cs typeface="Arial" panose="020B0604020202020204"/>
              </a:rPr>
              <a:t>Connexion</a:t>
            </a:r>
            <a:r>
              <a:rPr lang="en-US" dirty="0">
                <a:cs typeface="Arial" panose="020B0604020202020204"/>
              </a:rPr>
              <a:t> Client:</a:t>
            </a:r>
          </a:p>
          <a:p>
            <a:r>
              <a:rPr lang="en-US" sz="2400" dirty="0">
                <a:cs typeface="Arial" panose="020B0604020202020204"/>
              </a:rPr>
              <a:t>Download the client using the download link from OCLC documentation</a:t>
            </a:r>
          </a:p>
          <a:p>
            <a:r>
              <a:rPr lang="en-US" sz="2400" dirty="0">
                <a:cs typeface="Arial" panose="020B0604020202020204"/>
              </a:rPr>
              <a:t>Use your existing </a:t>
            </a:r>
            <a:r>
              <a:rPr lang="en-US" sz="2400" dirty="0" err="1">
                <a:cs typeface="Arial" panose="020B0604020202020204"/>
              </a:rPr>
              <a:t>Connexion</a:t>
            </a:r>
            <a:r>
              <a:rPr lang="en-US" sz="2400" dirty="0">
                <a:cs typeface="Arial" panose="020B0604020202020204"/>
              </a:rPr>
              <a:t> login authorization</a:t>
            </a:r>
          </a:p>
          <a:p>
            <a:r>
              <a:rPr lang="en-US" sz="2400" dirty="0">
                <a:cs typeface="Arial" panose="020B0604020202020204"/>
              </a:rPr>
              <a:t>Watch OCLC training videos and review documentation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F5E95E-A6E6-935E-B548-278489A231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0858" y="1825625"/>
            <a:ext cx="5065853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cs typeface="Arial"/>
              </a:rPr>
              <a:t>I want to use Record Manager:</a:t>
            </a:r>
          </a:p>
          <a:p>
            <a:r>
              <a:rPr lang="en-US" sz="2400" dirty="0">
                <a:cs typeface="Arial"/>
              </a:rPr>
              <a:t>Get the login link for </a:t>
            </a:r>
            <a:r>
              <a:rPr lang="en-US" sz="2400" dirty="0" err="1">
                <a:cs typeface="Arial"/>
              </a:rPr>
              <a:t>WorldShare</a:t>
            </a:r>
            <a:r>
              <a:rPr lang="en-US" sz="2400" dirty="0">
                <a:cs typeface="Arial"/>
              </a:rPr>
              <a:t> from OCLC documentation</a:t>
            </a:r>
          </a:p>
          <a:p>
            <a:r>
              <a:rPr lang="en-US" sz="2400" dirty="0">
                <a:cs typeface="Arial"/>
              </a:rPr>
              <a:t>Use your existing WorldShare login credentials or request credentials from OCLC. May also need to request your </a:t>
            </a:r>
            <a:r>
              <a:rPr lang="en-US" sz="2400" dirty="0" err="1">
                <a:cs typeface="Arial"/>
              </a:rPr>
              <a:t>WorldShare</a:t>
            </a:r>
            <a:r>
              <a:rPr lang="en-US" sz="2400" dirty="0">
                <a:cs typeface="Arial"/>
              </a:rPr>
              <a:t> roles to include cataloging</a:t>
            </a:r>
            <a:endParaRPr lang="en-US" dirty="0"/>
          </a:p>
          <a:p>
            <a:r>
              <a:rPr lang="en-US" sz="2400" dirty="0">
                <a:cs typeface="Arial"/>
              </a:rPr>
              <a:t>Watch OCLC training videos and review documentation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94D7BA-187F-9FAD-ABB1-BD4C45573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841E6-D37F-4C61-9EA7-BBA570BBB06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913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A95D1-D928-225C-2EC8-BA85C7ADB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743" y="1709323"/>
            <a:ext cx="10803009" cy="3862847"/>
          </a:xfrm>
        </p:spPr>
        <p:txBody>
          <a:bodyPr>
            <a:normAutofit fontScale="90000"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OCLC cataloging application comparison chart</a:t>
            </a: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: compares the features and functionality of </a:t>
            </a:r>
            <a:r>
              <a:rPr lang="en-US" sz="2000" dirty="0" err="1">
                <a:solidFill>
                  <a:schemeClr val="tx1"/>
                </a:solidFill>
                <a:latin typeface="Calibri"/>
                <a:cs typeface="Calibri"/>
              </a:rPr>
              <a:t>CatExpress</a:t>
            </a: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, </a:t>
            </a:r>
            <a:r>
              <a:rPr lang="en-US" sz="2000" dirty="0" err="1">
                <a:solidFill>
                  <a:schemeClr val="tx1"/>
                </a:solidFill>
                <a:latin typeface="Calibri"/>
                <a:cs typeface="Calibri"/>
              </a:rPr>
              <a:t>Connexion</a:t>
            </a: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 Browser, </a:t>
            </a:r>
            <a:r>
              <a:rPr lang="en-US" sz="2000" dirty="0" err="1">
                <a:solidFill>
                  <a:schemeClr val="tx1"/>
                </a:solidFill>
                <a:latin typeface="Calibri"/>
                <a:cs typeface="Calibri"/>
              </a:rPr>
              <a:t>Connexion</a:t>
            </a: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 Client, and </a:t>
            </a:r>
            <a:r>
              <a:rPr lang="en-US" sz="2000" dirty="0" err="1">
                <a:solidFill>
                  <a:schemeClr val="tx1"/>
                </a:solidFill>
                <a:latin typeface="Calibri"/>
                <a:cs typeface="Calibri"/>
              </a:rPr>
              <a:t>WorldShare</a:t>
            </a: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 Record Manager</a:t>
            </a:r>
            <a:br>
              <a:rPr lang="en-US" sz="2000" dirty="0">
                <a:latin typeface="Calibri"/>
                <a:cs typeface="Calibri"/>
              </a:rPr>
            </a:br>
            <a:br>
              <a:rPr lang="en-US" sz="2000" dirty="0">
                <a:latin typeface="Calibri"/>
                <a:cs typeface="Calibri"/>
              </a:rPr>
            </a:b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Comparison of Connexion Browser and Record Manager actions</a:t>
            </a: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: compares common actions and the steps to perform those actions in Record Manager vs </a:t>
            </a:r>
            <a:r>
              <a:rPr lang="en-US" sz="2000" dirty="0" err="1">
                <a:solidFill>
                  <a:schemeClr val="tx1"/>
                </a:solidFill>
                <a:latin typeface="Calibri"/>
                <a:cs typeface="Calibri"/>
              </a:rPr>
              <a:t>Connexion</a:t>
            </a: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 Browser </a:t>
            </a:r>
            <a:br>
              <a:rPr lang="en-US" sz="2000" dirty="0">
                <a:latin typeface="Calibri"/>
                <a:cs typeface="Calibri"/>
              </a:rPr>
            </a:br>
            <a:br>
              <a:rPr lang="en-US" sz="2000" dirty="0">
                <a:latin typeface="Calibri"/>
                <a:cs typeface="Calibri"/>
              </a:rPr>
            </a:b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Make the switch to WorldShare Record Manager</a:t>
            </a: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: highlights of the software, 20-minute demonstration video, login link and contact form to request credentials, links to documentation and training</a:t>
            </a:r>
            <a:br>
              <a:rPr lang="en-US" sz="2000" dirty="0">
                <a:latin typeface="Calibri"/>
                <a:cs typeface="Calibri"/>
              </a:rPr>
            </a:br>
            <a:br>
              <a:rPr lang="en-US" sz="2000" dirty="0">
                <a:latin typeface="Calibri"/>
                <a:cs typeface="Calibri"/>
              </a:rPr>
            </a:b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WorldShare Record Manager</a:t>
            </a: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: overview of the software, 10-minute demonstration video, links to documentation and training</a:t>
            </a:r>
            <a:br>
              <a:rPr lang="en-US" sz="2000" dirty="0">
                <a:latin typeface="Calibri"/>
                <a:cs typeface="Calibri"/>
              </a:rPr>
            </a:br>
            <a:br>
              <a:rPr lang="en-US" sz="2000" dirty="0">
                <a:latin typeface="Calibri"/>
                <a:cs typeface="Calibri"/>
              </a:rPr>
            </a:b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Connexion Client</a:t>
            </a: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: overview of the software, link to download the client, links to documentation and training</a:t>
            </a:r>
            <a:br>
              <a:rPr lang="en-US" sz="2000" dirty="0">
                <a:latin typeface="Calibri"/>
                <a:cs typeface="Calibri"/>
              </a:rPr>
            </a:br>
            <a:br>
              <a:rPr lang="en-US" sz="2000" dirty="0">
                <a:latin typeface="Calibri"/>
                <a:cs typeface="Calibri"/>
              </a:rPr>
            </a:br>
            <a:endParaRPr lang="en-US" sz="20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3FAF14-B710-BDBF-3DE0-28DA7F873B8E}"/>
              </a:ext>
            </a:extLst>
          </p:cNvPr>
          <p:cNvSpPr txBox="1"/>
          <p:nvPr/>
        </p:nvSpPr>
        <p:spPr>
          <a:xfrm>
            <a:off x="1205695" y="569088"/>
            <a:ext cx="7726101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800" dirty="0">
                <a:cs typeface="Arial"/>
              </a:rPr>
              <a:t>Resources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215500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6D07C-F78D-E7C3-810B-A82E24D1A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Discussion and Questions</a:t>
            </a:r>
          </a:p>
        </p:txBody>
      </p:sp>
    </p:spTree>
    <p:extLst>
      <p:ext uri="{BB962C8B-B14F-4D97-AF65-F5344CB8AC3E}">
        <p14:creationId xmlns:p14="http://schemas.microsoft.com/office/powerpoint/2010/main" val="1426347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9333C-DD99-599E-7A93-9EEF36649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/>
              <a:t>MSL Evaluation Survey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9F1ADD4-18CC-6655-C46A-A380BCF7A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0331" y="1517894"/>
            <a:ext cx="4351338" cy="435133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0006E-F88A-7AEE-B3DE-3AB3BE18B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958459E-CF1B-4226-8F9F-83C3FF1A758A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6E5ED8-FD22-B22D-B618-21BCB0100CAC}"/>
              </a:ext>
            </a:extLst>
          </p:cNvPr>
          <p:cNvSpPr txBox="1"/>
          <p:nvPr/>
        </p:nvSpPr>
        <p:spPr>
          <a:xfrm>
            <a:off x="437418" y="5987018"/>
            <a:ext cx="73349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/>
              <a:t>https://forms.office.com/g/ffUuzbA8gn</a:t>
            </a:r>
          </a:p>
        </p:txBody>
      </p:sp>
    </p:spTree>
    <p:extLst>
      <p:ext uri="{BB962C8B-B14F-4D97-AF65-F5344CB8AC3E}">
        <p14:creationId xmlns:p14="http://schemas.microsoft.com/office/powerpoint/2010/main" val="403252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73F7A-EF5C-11B4-5E7E-DFB4167B3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 for joining us!</a:t>
            </a:r>
          </a:p>
        </p:txBody>
      </p:sp>
    </p:spTree>
    <p:extLst>
      <p:ext uri="{BB962C8B-B14F-4D97-AF65-F5344CB8AC3E}">
        <p14:creationId xmlns:p14="http://schemas.microsoft.com/office/powerpoint/2010/main" val="1045941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B3D26-6148-9858-E4BF-A00D2A07B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Welcome!</a:t>
            </a:r>
          </a:p>
        </p:txBody>
      </p:sp>
    </p:spTree>
    <p:extLst>
      <p:ext uri="{BB962C8B-B14F-4D97-AF65-F5344CB8AC3E}">
        <p14:creationId xmlns:p14="http://schemas.microsoft.com/office/powerpoint/2010/main" val="1187375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175499-49F8-EFDE-3399-743D1B0EA2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CEF5D-2042-4232-9FE6-B278772C55B5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Placeholder 6" descr="Shape&#10;&#10;Description automatically generated">
            <a:extLst>
              <a:ext uri="{FF2B5EF4-FFF2-40B4-BE49-F238E27FC236}">
                <a16:creationId xmlns:a16="http://schemas.microsoft.com/office/drawing/2014/main" id="{16636EE9-18AC-9D77-DE8D-57996EE0F3C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" r="2966"/>
          <a:stretch>
            <a:fillRect/>
          </a:stretch>
        </p:blipFill>
        <p:spPr>
          <a:xfrm>
            <a:off x="0" y="0"/>
            <a:ext cx="5653548" cy="6858000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06F52B7-2580-A685-207D-2C90EFDA3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654110"/>
            <a:ext cx="5259388" cy="372294"/>
          </a:xfrm>
        </p:spPr>
        <p:txBody>
          <a:bodyPr/>
          <a:lstStyle/>
          <a:p>
            <a:pPr algn="ctr"/>
            <a:r>
              <a:rPr lang="en-US"/>
              <a:t>Agenda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8D2B9D5-93A6-846F-3625-AE9196EC23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4412" y="1143362"/>
            <a:ext cx="5831393" cy="5396521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/>
              <a:t>Intro</a:t>
            </a:r>
          </a:p>
          <a:p>
            <a:pPr lvl="2"/>
            <a:r>
              <a:rPr lang="en-US"/>
              <a:t>What is </a:t>
            </a:r>
            <a:r>
              <a:rPr lang="en-US" err="1"/>
              <a:t>Connexion</a:t>
            </a:r>
            <a:endParaRPr lang="en-US"/>
          </a:p>
          <a:p>
            <a:pPr lvl="2"/>
            <a:r>
              <a:rPr lang="en-US"/>
              <a:t>How does it apply to me?</a:t>
            </a:r>
          </a:p>
          <a:p>
            <a:pPr lvl="2"/>
            <a:r>
              <a:rPr lang="en-US"/>
              <a:t>What does it all mean?!</a:t>
            </a:r>
          </a:p>
          <a:p>
            <a:pPr marL="457200" lvl="1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141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2FDD4-E078-CBF2-A338-0322EA629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610" y="365125"/>
            <a:ext cx="9541240" cy="1350546"/>
          </a:xfrm>
        </p:spPr>
        <p:txBody>
          <a:bodyPr/>
          <a:lstStyle/>
          <a:p>
            <a:r>
              <a:rPr lang="en-US">
                <a:cs typeface="Arial"/>
              </a:rPr>
              <a:t>OCLC Group Services Contract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6C079-7291-15C3-559A-507E8D0D70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21651" y="1825625"/>
            <a:ext cx="4053069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cs typeface="Arial"/>
              </a:rPr>
              <a:t>Includes:</a:t>
            </a:r>
          </a:p>
          <a:p>
            <a:r>
              <a:rPr lang="en-US" sz="2400" dirty="0">
                <a:cs typeface="Arial"/>
              </a:rPr>
              <a:t>Unlimited cataloging</a:t>
            </a:r>
            <a:endParaRPr lang="en-US" sz="2400">
              <a:cs typeface="Arial"/>
            </a:endParaRPr>
          </a:p>
          <a:p>
            <a:r>
              <a:rPr lang="en-US" sz="2400" dirty="0">
                <a:cs typeface="Arial"/>
              </a:rPr>
              <a:t>Unlimited interlibrary loan</a:t>
            </a:r>
          </a:p>
          <a:p>
            <a:r>
              <a:rPr lang="en-US" sz="2400" dirty="0">
                <a:cs typeface="Arial"/>
              </a:rPr>
              <a:t>Access to </a:t>
            </a:r>
            <a:r>
              <a:rPr lang="en-US" sz="2400" err="1">
                <a:cs typeface="Arial"/>
              </a:rPr>
              <a:t>WorldCat</a:t>
            </a:r>
            <a:endParaRPr lang="en-US" sz="2400">
              <a:cs typeface="Arial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9769F7-DB4F-5709-FEF6-32E5BBB4C5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82833" y="1825625"/>
            <a:ext cx="5789270" cy="43484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cs typeface="Arial"/>
              </a:rPr>
              <a:t>Principles of Cooperation:</a:t>
            </a:r>
          </a:p>
          <a:p>
            <a:pPr marL="285750" indent="-285750"/>
            <a:r>
              <a:rPr lang="en-US" sz="2400" dirty="0">
                <a:latin typeface="Calibri"/>
                <a:cs typeface="Calibri"/>
              </a:rPr>
              <a:t>Contribute the items from your collections to OCLC </a:t>
            </a:r>
            <a:endParaRPr lang="en-US" sz="2400" dirty="0">
              <a:latin typeface="Arial" panose="020B0604020202020204"/>
              <a:cs typeface="Arial"/>
            </a:endParaRPr>
          </a:p>
          <a:p>
            <a:pPr marL="285750" indent="-285750"/>
            <a:r>
              <a:rPr lang="en-US" sz="2400" dirty="0">
                <a:latin typeface="Calibri"/>
                <a:cs typeface="Calibri"/>
              </a:rPr>
              <a:t>Create bibliographic records to the fullest level possible using OCLC standards</a:t>
            </a:r>
            <a:endParaRPr lang="en-US" sz="2400" dirty="0">
              <a:latin typeface="Arial" panose="020B0604020202020204"/>
              <a:cs typeface="Arial"/>
            </a:endParaRPr>
          </a:p>
          <a:p>
            <a:pPr marL="285750" indent="-285750"/>
            <a:r>
              <a:rPr lang="en-US" sz="2400" dirty="0">
                <a:latin typeface="Calibri"/>
                <a:cs typeface="Calibri"/>
              </a:rPr>
              <a:t>Contribute created records to OCLC</a:t>
            </a:r>
          </a:p>
          <a:p>
            <a:pPr marL="285750" indent="-285750"/>
            <a:r>
              <a:rPr lang="en-US" sz="2400" dirty="0">
                <a:latin typeface="Calibri"/>
                <a:cs typeface="Calibri"/>
              </a:rPr>
              <a:t>Identify and correct errors in bibliographic records and avoid adding duplicate records</a:t>
            </a:r>
          </a:p>
          <a:p>
            <a:pPr marL="285750" indent="-285750"/>
            <a:r>
              <a:rPr lang="en-US" sz="2400" dirty="0">
                <a:latin typeface="Calibri"/>
                <a:cs typeface="Calibri"/>
              </a:rPr>
              <a:t>Limit use of OCLC, systems, and services to OCLC authorized users</a:t>
            </a:r>
          </a:p>
          <a:p>
            <a:pPr marL="0" indent="0">
              <a:buNone/>
            </a:pPr>
            <a:endParaRPr lang="en-US" dirty="0">
              <a:cs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3E221-BADB-1A10-2991-2098E3679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841E6-D37F-4C61-9EA7-BBA570BBB0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767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7CDEBF-0904-6661-8B6E-26982AC791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CEF5D-2042-4232-9FE6-B278772C55B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3AA485A-5A16-ADD3-64BF-2922BFB3C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3928" y="1027489"/>
            <a:ext cx="5259388" cy="436559"/>
          </a:xfrm>
        </p:spPr>
        <p:txBody>
          <a:bodyPr>
            <a:normAutofit/>
          </a:bodyPr>
          <a:lstStyle/>
          <a:p>
            <a:r>
              <a:rPr lang="en-US" sz="2400">
                <a:cs typeface="Arial"/>
              </a:rPr>
              <a:t>What is </a:t>
            </a:r>
            <a:r>
              <a:rPr lang="en-US" sz="2400" err="1">
                <a:cs typeface="Arial"/>
              </a:rPr>
              <a:t>Connexion</a:t>
            </a:r>
            <a:r>
              <a:rPr lang="en-US" sz="2400">
                <a:cs typeface="Arial"/>
              </a:rPr>
              <a:t>?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1B3DAB0-2368-676D-AD36-6B24413B56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33928" y="1618934"/>
            <a:ext cx="5259387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err="1">
                <a:ea typeface="+mn-lt"/>
                <a:cs typeface="+mn-lt"/>
              </a:rPr>
              <a:t>Connexion</a:t>
            </a:r>
            <a:r>
              <a:rPr lang="en-US">
                <a:ea typeface="+mn-lt"/>
                <a:cs typeface="+mn-lt"/>
              </a:rPr>
              <a:t> is a full-service cataloging tool offered by OCLC.</a:t>
            </a:r>
            <a:endParaRPr lang="en-US">
              <a:cs typeface="Arial" panose="020B0604020202020204"/>
            </a:endParaRPr>
          </a:p>
          <a:p>
            <a:r>
              <a:rPr lang="en-US">
                <a:ea typeface="+mn-lt"/>
                <a:cs typeface="+mn-lt"/>
              </a:rPr>
              <a:t>Using </a:t>
            </a:r>
            <a:r>
              <a:rPr lang="en-US" err="1">
                <a:ea typeface="+mn-lt"/>
                <a:cs typeface="+mn-lt"/>
              </a:rPr>
              <a:t>Connexion</a:t>
            </a:r>
            <a:r>
              <a:rPr lang="en-US">
                <a:ea typeface="+mn-lt"/>
                <a:cs typeface="+mn-lt"/>
              </a:rPr>
              <a:t>, you can create and edit bibliographic and authority records and then share them with the entire OCLC cooperative to benefit libraries around the world.</a:t>
            </a:r>
            <a:endParaRPr lang="en-US"/>
          </a:p>
          <a:p>
            <a:endParaRPr lang="en-US"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AAE657-E8C0-8B30-5E5D-0F5CF7FAC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618" y="380129"/>
            <a:ext cx="4955752" cy="14890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5AC92C-D74C-7B5E-6F96-5139FA109B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617" y="1456369"/>
            <a:ext cx="4955754" cy="495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529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74845F-AD52-7183-37D0-BD1920F5AD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CEF5D-2042-4232-9FE6-B278772C55B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1D5A11A-236A-615A-47DD-5DBB40FD6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9206" y="1165199"/>
            <a:ext cx="5259388" cy="372294"/>
          </a:xfrm>
        </p:spPr>
        <p:txBody>
          <a:bodyPr>
            <a:normAutofit fontScale="90000"/>
          </a:bodyPr>
          <a:lstStyle/>
          <a:p>
            <a:r>
              <a:rPr lang="en-US" sz="3100"/>
              <a:t>‘</a:t>
            </a:r>
            <a:r>
              <a:rPr lang="en-US" sz="3100" err="1"/>
              <a:t>Connexion</a:t>
            </a:r>
            <a:r>
              <a:rPr lang="en-US" sz="2700"/>
              <a:t>’ currently includes</a:t>
            </a:r>
            <a:endParaRPr lang="en-US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1A5F4C2C-DC10-CD7B-1486-D2D3780BD65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52049" y="1108569"/>
            <a:ext cx="5835563" cy="3618551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105F3DB-D7F2-BDA6-5323-B886C252BFEA}"/>
              </a:ext>
            </a:extLst>
          </p:cNvPr>
          <p:cNvSpPr txBox="1"/>
          <p:nvPr/>
        </p:nvSpPr>
        <p:spPr>
          <a:xfrm>
            <a:off x="6656023" y="1826963"/>
            <a:ext cx="4792337" cy="16619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418AC9"/>
                </a:solidFill>
                <a:cs typeface="Arial"/>
              </a:rPr>
              <a:t>• </a:t>
            </a:r>
            <a:r>
              <a:rPr lang="en-US" sz="2800" err="1">
                <a:solidFill>
                  <a:srgbClr val="0D2C6B"/>
                </a:solidFill>
                <a:cs typeface="Arial"/>
              </a:rPr>
              <a:t>Connexion</a:t>
            </a:r>
            <a:r>
              <a:rPr lang="en-US" sz="2800">
                <a:solidFill>
                  <a:srgbClr val="0D2C6B"/>
                </a:solidFill>
                <a:cs typeface="Arial"/>
              </a:rPr>
              <a:t> Client</a:t>
            </a:r>
            <a:endParaRPr lang="en-US"/>
          </a:p>
          <a:p>
            <a:r>
              <a:rPr lang="en-US" sz="2800">
                <a:solidFill>
                  <a:srgbClr val="418AC9"/>
                </a:solidFill>
                <a:cs typeface="Arial"/>
              </a:rPr>
              <a:t>• </a:t>
            </a:r>
            <a:r>
              <a:rPr lang="en-US" sz="2800" err="1">
                <a:solidFill>
                  <a:srgbClr val="0D2C6B"/>
                </a:solidFill>
                <a:cs typeface="Arial"/>
              </a:rPr>
              <a:t>Connexion</a:t>
            </a:r>
            <a:r>
              <a:rPr lang="en-US" sz="2800">
                <a:solidFill>
                  <a:srgbClr val="0D2C6B"/>
                </a:solidFill>
                <a:cs typeface="Arial"/>
              </a:rPr>
              <a:t> Browser</a:t>
            </a:r>
            <a:endParaRPr lang="en-US"/>
          </a:p>
          <a:p>
            <a:r>
              <a:rPr lang="en-US" sz="2800">
                <a:solidFill>
                  <a:srgbClr val="418AC9"/>
                </a:solidFill>
                <a:cs typeface="Arial"/>
              </a:rPr>
              <a:t>• </a:t>
            </a:r>
            <a:r>
              <a:rPr lang="en-US" sz="2800" err="1">
                <a:solidFill>
                  <a:srgbClr val="0D2C6B"/>
                </a:solidFill>
                <a:cs typeface="Arial"/>
              </a:rPr>
              <a:t>CatExpress</a:t>
            </a:r>
            <a:endParaRPr lang="en-US" err="1"/>
          </a:p>
          <a:p>
            <a:pPr algn="l"/>
            <a:endParaRPr lang="en-US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8307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63BCC-7794-02D0-4AA4-AFC09BF09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5832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300">
                <a:cs typeface="Arial"/>
              </a:rPr>
              <a:t>‘</a:t>
            </a:r>
            <a:r>
              <a:rPr lang="en-US" sz="3300" err="1">
                <a:cs typeface="Arial"/>
              </a:rPr>
              <a:t>Connexion</a:t>
            </a:r>
            <a:r>
              <a:rPr lang="en-US" sz="3300">
                <a:cs typeface="Arial"/>
              </a:rPr>
              <a:t> Browser to be discontinued April 30, 2024’</a:t>
            </a:r>
            <a:br>
              <a:rPr lang="en-US" sz="3300">
                <a:cs typeface="Arial"/>
              </a:rPr>
            </a:br>
            <a:r>
              <a:rPr lang="en-US" sz="2000">
                <a:cs typeface="Arial"/>
              </a:rPr>
              <a:t>*This includes </a:t>
            </a:r>
            <a:r>
              <a:rPr lang="en-US" sz="2000" err="1">
                <a:cs typeface="Arial"/>
              </a:rPr>
              <a:t>CatExpress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8F9F82-9E7F-2ECB-EE1A-A07544B12E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9841E6-D37F-4C61-9EA7-BBA570BBB06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755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74845F-AD52-7183-37D0-BD1920F5AD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CEF5D-2042-4232-9FE6-B278772C55B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1D5A11A-236A-615A-47DD-5DBB40FD6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3784" y="954043"/>
            <a:ext cx="5259388" cy="583450"/>
          </a:xfrm>
        </p:spPr>
        <p:txBody>
          <a:bodyPr>
            <a:noAutofit/>
          </a:bodyPr>
          <a:lstStyle/>
          <a:p>
            <a:r>
              <a:rPr lang="en-US" sz="3000">
                <a:cs typeface="Arial"/>
              </a:rPr>
              <a:t>Starting May 1, 2024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1A5F4C2C-DC10-CD7B-1486-D2D3780BD65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902893" y="952498"/>
            <a:ext cx="4862407" cy="3021804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105F3DB-D7F2-BDA6-5323-B886C252BFEA}"/>
              </a:ext>
            </a:extLst>
          </p:cNvPr>
          <p:cNvSpPr txBox="1"/>
          <p:nvPr/>
        </p:nvSpPr>
        <p:spPr>
          <a:xfrm>
            <a:off x="6380601" y="1826963"/>
            <a:ext cx="5324818" cy="252376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418AC9"/>
                </a:solidFill>
                <a:cs typeface="Arial"/>
              </a:rPr>
              <a:t>• </a:t>
            </a:r>
            <a:r>
              <a:rPr lang="en-US" sz="2800" err="1">
                <a:solidFill>
                  <a:srgbClr val="0D2C6B"/>
                </a:solidFill>
                <a:cs typeface="Arial"/>
              </a:rPr>
              <a:t>Connexion</a:t>
            </a:r>
            <a:r>
              <a:rPr lang="en-US" sz="2800">
                <a:solidFill>
                  <a:srgbClr val="0D2C6B"/>
                </a:solidFill>
                <a:cs typeface="Arial"/>
              </a:rPr>
              <a:t> Client</a:t>
            </a:r>
            <a:endParaRPr lang="en-US"/>
          </a:p>
          <a:p>
            <a:r>
              <a:rPr lang="en-US" sz="2800" strike="sngStrike">
                <a:solidFill>
                  <a:srgbClr val="418AC9"/>
                </a:solidFill>
                <a:cs typeface="Arial"/>
              </a:rPr>
              <a:t>• </a:t>
            </a:r>
            <a:r>
              <a:rPr lang="en-US" sz="2800" strike="sngStrike" err="1">
                <a:solidFill>
                  <a:srgbClr val="0D2C6B"/>
                </a:solidFill>
                <a:cs typeface="Arial"/>
              </a:rPr>
              <a:t>Connexion</a:t>
            </a:r>
            <a:r>
              <a:rPr lang="en-US" sz="2800" strike="sngStrike">
                <a:solidFill>
                  <a:srgbClr val="0D2C6B"/>
                </a:solidFill>
                <a:cs typeface="Arial"/>
              </a:rPr>
              <a:t> Browser</a:t>
            </a:r>
            <a:endParaRPr lang="en-US" strike="sngStrike"/>
          </a:p>
          <a:p>
            <a:r>
              <a:rPr lang="en-US" sz="2800" strike="sngStrike">
                <a:solidFill>
                  <a:srgbClr val="418AC9"/>
                </a:solidFill>
                <a:cs typeface="Arial"/>
              </a:rPr>
              <a:t>• </a:t>
            </a:r>
            <a:r>
              <a:rPr lang="en-US" sz="2800" strike="sngStrike" err="1">
                <a:solidFill>
                  <a:srgbClr val="0D2C6B"/>
                </a:solidFill>
                <a:cs typeface="Arial"/>
              </a:rPr>
              <a:t>CatExpress</a:t>
            </a:r>
            <a:endParaRPr lang="en-US" strike="sngStrike" err="1">
              <a:solidFill>
                <a:srgbClr val="53565A"/>
              </a:solidFill>
              <a:cs typeface="Arial"/>
            </a:endParaRPr>
          </a:p>
          <a:p>
            <a:r>
              <a:rPr lang="en-US" sz="2900">
                <a:solidFill>
                  <a:srgbClr val="418AC9"/>
                </a:solidFill>
                <a:cs typeface="Arial"/>
              </a:rPr>
              <a:t>• </a:t>
            </a:r>
            <a:r>
              <a:rPr lang="en-US" sz="2800" err="1">
                <a:solidFill>
                  <a:srgbClr val="0D2C6B"/>
                </a:solidFill>
                <a:cs typeface="Arial"/>
              </a:rPr>
              <a:t>WorldShare</a:t>
            </a:r>
            <a:r>
              <a:rPr lang="en-US" sz="2800">
                <a:solidFill>
                  <a:srgbClr val="0D2C6B"/>
                </a:solidFill>
                <a:cs typeface="Arial"/>
              </a:rPr>
              <a:t> Record Manager</a:t>
            </a:r>
            <a:endParaRPr lang="en-US"/>
          </a:p>
          <a:p>
            <a:endParaRPr lang="en-US" sz="2800">
              <a:solidFill>
                <a:srgbClr val="0D2C6B"/>
              </a:solidFill>
              <a:cs typeface="Arial"/>
            </a:endParaRPr>
          </a:p>
          <a:p>
            <a:endParaRPr lang="en-US"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3A5043-F4F5-949E-F498-E3104B4194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219" y="4353866"/>
            <a:ext cx="4873127" cy="121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667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FC645-3842-91C4-73AE-D8B9238E7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>
                <a:solidFill>
                  <a:srgbClr val="53565A"/>
                </a:solidFill>
                <a:cs typeface="Arial"/>
              </a:rPr>
              <a:t>What do I need to do?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00BE1-28BF-2D66-AF18-59B5A3C4E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128" y="1798083"/>
            <a:ext cx="10307348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900" dirty="0">
                <a:cs typeface="Arial"/>
              </a:rPr>
              <a:t>If you use </a:t>
            </a:r>
            <a:r>
              <a:rPr lang="en-US" sz="2900" dirty="0" err="1">
                <a:cs typeface="Arial"/>
              </a:rPr>
              <a:t>Connexion</a:t>
            </a:r>
            <a:r>
              <a:rPr lang="en-US" sz="2900" dirty="0">
                <a:cs typeface="Arial"/>
              </a:rPr>
              <a:t> Client to enhance bib records or to perform original cataloging: </a:t>
            </a:r>
            <a:r>
              <a:rPr lang="en-US" sz="2900" b="1" dirty="0">
                <a:cs typeface="Arial"/>
              </a:rPr>
              <a:t>nothing</a:t>
            </a:r>
            <a:endParaRPr lang="en-US" sz="2900" dirty="0">
              <a:cs typeface="Arial"/>
            </a:endParaRPr>
          </a:p>
          <a:p>
            <a:endParaRPr lang="en-US" sz="2900" b="1">
              <a:cs typeface="Arial"/>
            </a:endParaRPr>
          </a:p>
          <a:p>
            <a:r>
              <a:rPr lang="en-US" sz="3000" dirty="0">
                <a:cs typeface="Arial"/>
              </a:rPr>
              <a:t>If you use </a:t>
            </a:r>
            <a:r>
              <a:rPr lang="en-US" sz="3000" dirty="0" err="1">
                <a:cs typeface="Arial"/>
              </a:rPr>
              <a:t>Connexion</a:t>
            </a:r>
            <a:r>
              <a:rPr lang="en-US" sz="3000" dirty="0">
                <a:cs typeface="Arial"/>
              </a:rPr>
              <a:t> Browser or </a:t>
            </a:r>
            <a:r>
              <a:rPr lang="en-US" sz="3000" dirty="0" err="1">
                <a:cs typeface="Arial"/>
              </a:rPr>
              <a:t>CatExpress</a:t>
            </a:r>
            <a:r>
              <a:rPr lang="en-US" sz="3000" dirty="0">
                <a:cs typeface="Arial"/>
              </a:rPr>
              <a:t> to enhance bib records or to perform original cataloging: </a:t>
            </a:r>
            <a:r>
              <a:rPr lang="en-US" sz="3000" b="1" dirty="0">
                <a:cs typeface="Arial"/>
              </a:rPr>
              <a:t>you have a decision to make</a:t>
            </a:r>
            <a:endParaRPr lang="en-US" sz="3000" dirty="0">
              <a:cs typeface="Arial"/>
            </a:endParaRPr>
          </a:p>
          <a:p>
            <a:pPr marL="0" indent="0">
              <a:buNone/>
            </a:pPr>
            <a:br>
              <a:rPr lang="en-US" sz="2900" b="1" dirty="0">
                <a:cs typeface="Arial"/>
              </a:rPr>
            </a:br>
            <a:br>
              <a:rPr lang="en-US" sz="2900" b="1" dirty="0">
                <a:cs typeface="Arial"/>
              </a:rPr>
            </a:br>
            <a:endParaRPr lang="en-US" sz="2900" b="1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624A03-41EC-AE04-69E9-A8A4C6C70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459E-CF1B-4226-8F9F-83C3FF1A758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011289"/>
      </p:ext>
    </p:extLst>
  </p:cSld>
  <p:clrMapOvr>
    <a:masterClrMapping/>
  </p:clrMapOvr>
</p:sld>
</file>

<file path=ppt/theme/theme1.xml><?xml version="1.0" encoding="utf-8"?>
<a:theme xmlns:a="http://schemas.openxmlformats.org/drawingml/2006/main" name="Montana State Library">
  <a:themeElements>
    <a:clrScheme name="Montana State Library">
      <a:dk1>
        <a:srgbClr val="53565A"/>
      </a:dk1>
      <a:lt1>
        <a:srgbClr val="FFFFFF"/>
      </a:lt1>
      <a:dk2>
        <a:srgbClr val="7C878E"/>
      </a:dk2>
      <a:lt2>
        <a:srgbClr val="F4F1EC"/>
      </a:lt2>
      <a:accent1>
        <a:srgbClr val="0D2C6B"/>
      </a:accent1>
      <a:accent2>
        <a:srgbClr val="0054A6"/>
      </a:accent2>
      <a:accent3>
        <a:srgbClr val="418AC9"/>
      </a:accent3>
      <a:accent4>
        <a:srgbClr val="A5CE3B"/>
      </a:accent4>
      <a:accent5>
        <a:srgbClr val="FCD91D"/>
      </a:accent5>
      <a:accent6>
        <a:srgbClr val="E3352A"/>
      </a:accent6>
      <a:hlink>
        <a:srgbClr val="418AC9"/>
      </a:hlink>
      <a:folHlink>
        <a:srgbClr val="0D2C6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L PowerPoint" id="{0ACF1D9F-1281-4019-8855-9E764CD80762}" vid="{C9E8DCA7-D69A-4F26-B6DA-35F2033E61D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4c2b675-140f-477b-a560-fcf84ec15e89" xsi:nil="true"/>
    <lcf76f155ced4ddcb4097134ff3c332f xmlns="bdaad401-cb6a-400b-bb54-369afec3e619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  <SharedWithUsers xmlns="84c2b675-140f-477b-a560-fcf84ec15e89">
      <UserInfo>
        <DisplayName>MSL - Library Development</DisplayName>
        <AccountId>7</AccountId>
        <AccountType/>
      </UserInfo>
      <UserInfo>
        <DisplayName>Stapp, Jennie</DisplayName>
        <AccountId>26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A7071B86DD474EAFF17D3CCC811C40" ma:contentTypeVersion="19" ma:contentTypeDescription="Create a new document." ma:contentTypeScope="" ma:versionID="7c05d0277cc0a711bc98a4e708d263f4">
  <xsd:schema xmlns:xsd="http://www.w3.org/2001/XMLSchema" xmlns:xs="http://www.w3.org/2001/XMLSchema" xmlns:p="http://schemas.microsoft.com/office/2006/metadata/properties" xmlns:ns1="http://schemas.microsoft.com/sharepoint/v3" xmlns:ns2="bdaad401-cb6a-400b-bb54-369afec3e619" xmlns:ns3="84c2b675-140f-477b-a560-fcf84ec15e89" targetNamespace="http://schemas.microsoft.com/office/2006/metadata/properties" ma:root="true" ma:fieldsID="7280eb4d00ddd29f35226f211948d3e5" ns1:_="" ns2:_="" ns3:_="">
    <xsd:import namespace="http://schemas.microsoft.com/sharepoint/v3"/>
    <xsd:import namespace="bdaad401-cb6a-400b-bb54-369afec3e619"/>
    <xsd:import namespace="84c2b675-140f-477b-a560-fcf84ec15e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DateTaken" minOccurs="0"/>
                <xsd:element ref="ns2:MediaServiceAutoTag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aad401-cb6a-400b-bb54-369afec3e6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25ed7e3c-a509-4d5c-98b3-887d36f9ef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c2b675-140f-477b-a560-fcf84ec15e8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ea041a5f-0da2-4491-958a-c86113767b19}" ma:internalName="TaxCatchAll" ma:showField="CatchAllData" ma:web="84c2b675-140f-477b-a560-fcf84ec15e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6D9ACC9-0EF9-484F-BD8D-7061452B5A41}">
  <ds:schemaRefs>
    <ds:schemaRef ds:uri="84c2b675-140f-477b-a560-fcf84ec15e89"/>
    <ds:schemaRef ds:uri="bdaad401-cb6a-400b-bb54-369afec3e61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1336888-BD78-4EF5-A843-BF15C68FCFD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2B39BA9-F796-4D88-ACFA-F41AB2EBC0BC}">
  <ds:schemaRefs>
    <ds:schemaRef ds:uri="84c2b675-140f-477b-a560-fcf84ec15e89"/>
    <ds:schemaRef ds:uri="bdaad401-cb6a-400b-bb54-369afec3e61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Montana State Library_PowerPoint</Template>
  <Application>Microsoft Office PowerPoint</Application>
  <PresentationFormat>Widescreen</PresentationFormat>
  <Slides>16</Slides>
  <Notes>8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Montana State Library</vt:lpstr>
      <vt:lpstr>Tiny Tech Training</vt:lpstr>
      <vt:lpstr>Welcome!</vt:lpstr>
      <vt:lpstr>Agenda</vt:lpstr>
      <vt:lpstr>OCLC Group Services Contract</vt:lpstr>
      <vt:lpstr>What is Connexion?</vt:lpstr>
      <vt:lpstr>‘Connexion’ currently includes</vt:lpstr>
      <vt:lpstr>‘Connexion Browser to be discontinued April 30, 2024’ *This includes CatExpress</vt:lpstr>
      <vt:lpstr>Starting May 1, 2024</vt:lpstr>
      <vt:lpstr>What do I need to do?</vt:lpstr>
      <vt:lpstr>Connexion Client or WorldShare Record Manager?</vt:lpstr>
      <vt:lpstr>PowerPoint Presentation</vt:lpstr>
      <vt:lpstr>I've made my decision!</vt:lpstr>
      <vt:lpstr>OCLC cataloging application comparison chart: compares the features and functionality of CatExpress, Connexion Browser, Connexion Client, and WorldShare Record Manager  Comparison of Connexion Browser and Record Manager actions: compares common actions and the steps to perform those actions in Record Manager vs Connexion Browser   Make the switch to WorldShare Record Manager: highlights of the software, 20-minute demonstration video, login link and contact form to request credentials, links to documentation and training  WorldShare Record Manager: overview of the software, 10-minute demonstration video, links to documentation and training  Connexion Client: overview of the software, link to download the client, links to documentation and training  </vt:lpstr>
      <vt:lpstr>Discussion and Questions</vt:lpstr>
      <vt:lpstr>MSL Evaluation Survey</vt:lpstr>
      <vt:lpstr>Thank you for joining us!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Thank you!</dc:title>
  <dc:creator>Bartow, Colet</dc:creator>
  <cp:revision>334</cp:revision>
  <cp:lastPrinted>2022-12-02T21:00:34Z</cp:lastPrinted>
  <dcterms:created xsi:type="dcterms:W3CDTF">2022-12-06T23:29:55Z</dcterms:created>
  <dcterms:modified xsi:type="dcterms:W3CDTF">2023-10-31T15:28:03Z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0x010100C0A7071B86DD474EAFF17D3CCC811C40</vt:lpwstr>
  </property>
  <property fmtid="{D5CDD505-2E9C-101B-9397-08002B2CF9AE}" pid="3" name="MediaServiceImageTags">
    <vt:lpwstr/>
  </property>
</Properties>
</file>